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 id="2147483677" r:id="rId2"/>
    <p:sldMasterId id="2147483678" r:id="rId3"/>
  </p:sldMasterIdLst>
  <p:notesMasterIdLst>
    <p:notesMasterId r:id="rId50"/>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Lst>
  <p:sldSz cx="9144000" cy="6858000" type="screen4x3"/>
  <p:notesSz cx="7023100" cy="9309100"/>
  <p:embeddedFontLst>
    <p:embeddedFont>
      <p:font typeface="Libre Baskerville" panose="02000000000000000000" pitchFamily="2" charset="0"/>
      <p:regular r:id="rId51"/>
      <p:bold r:id="rId52"/>
      <p:italic r:id="rId53"/>
    </p:embeddedFont>
    <p:embeddedFont>
      <p:font typeface="Trebuchet MS" panose="020B060302020202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55" Type="http://schemas.openxmlformats.org/officeDocument/2006/relationships/font" Target="fonts/font5.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6.fntdata"/><Relationship Id="rId8" Type="http://schemas.openxmlformats.org/officeDocument/2006/relationships/slide" Target="slides/slide5.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7.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3343" cy="465455"/>
          </a:xfrm>
          <a:prstGeom prst="rect">
            <a:avLst/>
          </a:prstGeom>
          <a:noFill/>
          <a:ln>
            <a:noFill/>
          </a:ln>
        </p:spPr>
        <p:txBody>
          <a:bodyPr spcFirstLastPara="1" wrap="square" lIns="93300" tIns="46650" rIns="93300" bIns="46650" anchor="t" anchorCtr="0">
            <a:noAutofit/>
          </a:bodyPr>
          <a:lstStyle>
            <a:lvl1pPr marR="0" lvl="0" algn="l" rtl="0">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8132" y="0"/>
            <a:ext cx="3043343" cy="465455"/>
          </a:xfrm>
          <a:prstGeom prst="rect">
            <a:avLst/>
          </a:prstGeom>
          <a:noFill/>
          <a:ln>
            <a:noFill/>
          </a:ln>
        </p:spPr>
        <p:txBody>
          <a:bodyPr spcFirstLastPara="1" wrap="square" lIns="93300" tIns="46650" rIns="93300" bIns="46650" anchor="t" anchorCtr="0">
            <a:noAutofit/>
          </a:bodyPr>
          <a:lstStyle>
            <a:lvl1pPr marR="0" lvl="0" algn="r" rtl="0">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2029"/>
            <a:ext cx="3043343" cy="465455"/>
          </a:xfrm>
          <a:prstGeom prst="rect">
            <a:avLst/>
          </a:prstGeom>
          <a:noFill/>
          <a:ln>
            <a:noFill/>
          </a:ln>
        </p:spPr>
        <p:txBody>
          <a:bodyPr spcFirstLastPara="1" wrap="square" lIns="93300" tIns="46650" rIns="93300" bIns="46650" anchor="b" anchorCtr="0">
            <a:noAutofit/>
          </a:bodyPr>
          <a:lstStyle>
            <a:lvl1pPr marR="0" lvl="0" algn="l" rtl="0">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232" name="Google Shape;232;p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3" name="Google Shape;233;p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1: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377" name="Google Shape;377;p1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1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11</a:t>
            </a:fld>
            <a:endParaRPr sz="1200">
              <a:solidFill>
                <a:schemeClr val="dk1"/>
              </a:solidFill>
              <a:latin typeface="Arial"/>
              <a:ea typeface="Arial"/>
              <a:cs typeface="Arial"/>
              <a:sym typeface="Arial"/>
            </a:endParaRPr>
          </a:p>
        </p:txBody>
      </p:sp>
      <p:sp>
        <p:nvSpPr>
          <p:cNvPr id="407" name="Google Shape;407;p1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8" name="Google Shape;408;p1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3: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420" name="Google Shape;420;p1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4: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447" name="Google Shape;447;p1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14</a:t>
            </a:fld>
            <a:endParaRPr sz="1200">
              <a:solidFill>
                <a:schemeClr val="dk1"/>
              </a:solidFill>
              <a:latin typeface="Arial"/>
              <a:ea typeface="Arial"/>
              <a:cs typeface="Arial"/>
              <a:sym typeface="Arial"/>
            </a:endParaRPr>
          </a:p>
        </p:txBody>
      </p:sp>
      <p:sp>
        <p:nvSpPr>
          <p:cNvPr id="461" name="Google Shape;461;p1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2" name="Google Shape;462;p1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6: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471" name="Google Shape;471;p1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7: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485" name="Google Shape;485;p1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1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17</a:t>
            </a:fld>
            <a:endParaRPr sz="1200">
              <a:solidFill>
                <a:schemeClr val="dk1"/>
              </a:solidFill>
              <a:latin typeface="Arial"/>
              <a:ea typeface="Arial"/>
              <a:cs typeface="Arial"/>
              <a:sym typeface="Arial"/>
            </a:endParaRPr>
          </a:p>
        </p:txBody>
      </p:sp>
      <p:sp>
        <p:nvSpPr>
          <p:cNvPr id="499" name="Google Shape;499;p1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0" name="Google Shape;500;p1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1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18</a:t>
            </a:fld>
            <a:endParaRPr sz="1200">
              <a:solidFill>
                <a:schemeClr val="dk1"/>
              </a:solidFill>
              <a:latin typeface="Arial"/>
              <a:ea typeface="Arial"/>
              <a:cs typeface="Arial"/>
              <a:sym typeface="Arial"/>
            </a:endParaRPr>
          </a:p>
        </p:txBody>
      </p:sp>
      <p:sp>
        <p:nvSpPr>
          <p:cNvPr id="509" name="Google Shape;509;p1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0" name="Google Shape;510;p1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0: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519" name="Google Shape;519;p2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246" name="Google Shape;246;p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1: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531" name="Google Shape;531;p2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2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21</a:t>
            </a:fld>
            <a:endParaRPr sz="1200">
              <a:solidFill>
                <a:schemeClr val="dk1"/>
              </a:solidFill>
              <a:latin typeface="Arial"/>
              <a:ea typeface="Arial"/>
              <a:cs typeface="Arial"/>
              <a:sym typeface="Arial"/>
            </a:endParaRPr>
          </a:p>
        </p:txBody>
      </p:sp>
      <p:sp>
        <p:nvSpPr>
          <p:cNvPr id="543" name="Google Shape;543;p2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4" name="Google Shape;544;p2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3: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568" name="Google Shape;568;p2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2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23</a:t>
            </a:fld>
            <a:endParaRPr sz="1200">
              <a:solidFill>
                <a:schemeClr val="dk1"/>
              </a:solidFill>
              <a:latin typeface="Arial"/>
              <a:ea typeface="Arial"/>
              <a:cs typeface="Arial"/>
              <a:sym typeface="Arial"/>
            </a:endParaRPr>
          </a:p>
        </p:txBody>
      </p:sp>
      <p:sp>
        <p:nvSpPr>
          <p:cNvPr id="582" name="Google Shape;582;p2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3" name="Google Shape;583;p2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5: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592" name="Google Shape;592;p2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26: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608" name="Google Shape;608;p2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27: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617" name="Google Shape;617;p2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2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27</a:t>
            </a:fld>
            <a:endParaRPr sz="1200">
              <a:solidFill>
                <a:schemeClr val="dk1"/>
              </a:solidFill>
              <a:latin typeface="Arial"/>
              <a:ea typeface="Arial"/>
              <a:cs typeface="Arial"/>
              <a:sym typeface="Arial"/>
            </a:endParaRPr>
          </a:p>
        </p:txBody>
      </p:sp>
      <p:sp>
        <p:nvSpPr>
          <p:cNvPr id="641" name="Google Shape;641;p2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2" name="Google Shape;642;p2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29: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667" name="Google Shape;667;p2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3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29</a:t>
            </a:fld>
            <a:endParaRPr sz="1200">
              <a:solidFill>
                <a:schemeClr val="dk1"/>
              </a:solidFill>
              <a:latin typeface="Arial"/>
              <a:ea typeface="Arial"/>
              <a:cs typeface="Arial"/>
              <a:sym typeface="Arial"/>
            </a:endParaRPr>
          </a:p>
        </p:txBody>
      </p:sp>
      <p:sp>
        <p:nvSpPr>
          <p:cNvPr id="680" name="Google Shape;680;p3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1" name="Google Shape;681;p3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a:t>
            </a:fld>
            <a:endParaRPr sz="1200">
              <a:solidFill>
                <a:schemeClr val="dk1"/>
              </a:solidFill>
              <a:latin typeface="Arial"/>
              <a:ea typeface="Arial"/>
              <a:cs typeface="Arial"/>
              <a:sym typeface="Arial"/>
            </a:endParaRPr>
          </a:p>
        </p:txBody>
      </p:sp>
      <p:sp>
        <p:nvSpPr>
          <p:cNvPr id="268" name="Google Shape;268;p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9" name="Google Shape;269;p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3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30</a:t>
            </a:fld>
            <a:endParaRPr sz="1200">
              <a:solidFill>
                <a:schemeClr val="dk1"/>
              </a:solidFill>
              <a:latin typeface="Arial"/>
              <a:ea typeface="Arial"/>
              <a:cs typeface="Arial"/>
              <a:sym typeface="Arial"/>
            </a:endParaRPr>
          </a:p>
        </p:txBody>
      </p:sp>
      <p:sp>
        <p:nvSpPr>
          <p:cNvPr id="688" name="Google Shape;688;p3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9" name="Google Shape;689;p3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32: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703" name="Google Shape;703;p3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33: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712" name="Google Shape;712;p3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3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33</a:t>
            </a:fld>
            <a:endParaRPr sz="1200">
              <a:solidFill>
                <a:schemeClr val="dk1"/>
              </a:solidFill>
              <a:latin typeface="Arial"/>
              <a:ea typeface="Arial"/>
              <a:cs typeface="Arial"/>
              <a:sym typeface="Arial"/>
            </a:endParaRPr>
          </a:p>
        </p:txBody>
      </p:sp>
      <p:sp>
        <p:nvSpPr>
          <p:cNvPr id="721" name="Google Shape;721;p3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22" name="Google Shape;722;p3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3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34</a:t>
            </a:fld>
            <a:endParaRPr sz="1200">
              <a:solidFill>
                <a:schemeClr val="dk1"/>
              </a:solidFill>
              <a:latin typeface="Arial"/>
              <a:ea typeface="Arial"/>
              <a:cs typeface="Arial"/>
              <a:sym typeface="Arial"/>
            </a:endParaRPr>
          </a:p>
        </p:txBody>
      </p:sp>
      <p:sp>
        <p:nvSpPr>
          <p:cNvPr id="736" name="Google Shape;736;p3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7" name="Google Shape;737;p3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3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35</a:t>
            </a:fld>
            <a:endParaRPr sz="1200">
              <a:solidFill>
                <a:schemeClr val="dk1"/>
              </a:solidFill>
              <a:latin typeface="Arial"/>
              <a:ea typeface="Arial"/>
              <a:cs typeface="Arial"/>
              <a:sym typeface="Arial"/>
            </a:endParaRPr>
          </a:p>
        </p:txBody>
      </p:sp>
      <p:sp>
        <p:nvSpPr>
          <p:cNvPr id="751" name="Google Shape;751;p3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2" name="Google Shape;752;p3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3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36</a:t>
            </a:fld>
            <a:endParaRPr sz="1200">
              <a:solidFill>
                <a:schemeClr val="dk1"/>
              </a:solidFill>
              <a:latin typeface="Arial"/>
              <a:ea typeface="Arial"/>
              <a:cs typeface="Arial"/>
              <a:sym typeface="Arial"/>
            </a:endParaRPr>
          </a:p>
        </p:txBody>
      </p:sp>
      <p:sp>
        <p:nvSpPr>
          <p:cNvPr id="765" name="Google Shape;765;p3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6" name="Google Shape;766;p3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3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37</a:t>
            </a:fld>
            <a:endParaRPr sz="1200">
              <a:solidFill>
                <a:schemeClr val="dk1"/>
              </a:solidFill>
              <a:latin typeface="Arial"/>
              <a:ea typeface="Arial"/>
              <a:cs typeface="Arial"/>
              <a:sym typeface="Arial"/>
            </a:endParaRPr>
          </a:p>
        </p:txBody>
      </p:sp>
      <p:sp>
        <p:nvSpPr>
          <p:cNvPr id="780" name="Google Shape;780;p3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1" name="Google Shape;781;p3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3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38</a:t>
            </a:fld>
            <a:endParaRPr sz="1200">
              <a:solidFill>
                <a:schemeClr val="dk1"/>
              </a:solidFill>
              <a:latin typeface="Arial"/>
              <a:ea typeface="Arial"/>
              <a:cs typeface="Arial"/>
              <a:sym typeface="Arial"/>
            </a:endParaRPr>
          </a:p>
        </p:txBody>
      </p:sp>
      <p:sp>
        <p:nvSpPr>
          <p:cNvPr id="789" name="Google Shape;789;p3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90" name="Google Shape;790;p3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4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39</a:t>
            </a:fld>
            <a:endParaRPr sz="1200">
              <a:solidFill>
                <a:schemeClr val="dk1"/>
              </a:solidFill>
              <a:latin typeface="Arial"/>
              <a:ea typeface="Arial"/>
              <a:cs typeface="Arial"/>
              <a:sym typeface="Arial"/>
            </a:endParaRPr>
          </a:p>
        </p:txBody>
      </p:sp>
      <p:sp>
        <p:nvSpPr>
          <p:cNvPr id="801" name="Google Shape;801;p4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2" name="Google Shape;802;p4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a:t>
            </a:fld>
            <a:endParaRPr sz="1200">
              <a:solidFill>
                <a:schemeClr val="dk1"/>
              </a:solidFill>
              <a:latin typeface="Arial"/>
              <a:ea typeface="Arial"/>
              <a:cs typeface="Arial"/>
              <a:sym typeface="Arial"/>
            </a:endParaRPr>
          </a:p>
        </p:txBody>
      </p:sp>
      <p:sp>
        <p:nvSpPr>
          <p:cNvPr id="279" name="Google Shape;279;p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0" name="Google Shape;280;p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4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40</a:t>
            </a:fld>
            <a:endParaRPr sz="1200">
              <a:solidFill>
                <a:schemeClr val="dk1"/>
              </a:solidFill>
              <a:latin typeface="Arial"/>
              <a:ea typeface="Arial"/>
              <a:cs typeface="Arial"/>
              <a:sym typeface="Arial"/>
            </a:endParaRPr>
          </a:p>
        </p:txBody>
      </p:sp>
      <p:sp>
        <p:nvSpPr>
          <p:cNvPr id="816" name="Google Shape;816;p4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7" name="Google Shape;817;p4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4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41</a:t>
            </a:fld>
            <a:endParaRPr sz="1200">
              <a:solidFill>
                <a:schemeClr val="dk1"/>
              </a:solidFill>
              <a:latin typeface="Arial"/>
              <a:ea typeface="Arial"/>
              <a:cs typeface="Arial"/>
              <a:sym typeface="Arial"/>
            </a:endParaRPr>
          </a:p>
        </p:txBody>
      </p:sp>
      <p:sp>
        <p:nvSpPr>
          <p:cNvPr id="831" name="Google Shape;831;p42: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2" name="Google Shape;832;p4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42</a:t>
            </a:fld>
            <a:endParaRPr sz="1200">
              <a:solidFill>
                <a:schemeClr val="dk1"/>
              </a:solidFill>
              <a:latin typeface="Arial"/>
              <a:ea typeface="Arial"/>
              <a:cs typeface="Arial"/>
              <a:sym typeface="Arial"/>
            </a:endParaRPr>
          </a:p>
        </p:txBody>
      </p:sp>
      <p:sp>
        <p:nvSpPr>
          <p:cNvPr id="846" name="Google Shape;846;p4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47" name="Google Shape;847;p4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4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43</a:t>
            </a:fld>
            <a:endParaRPr sz="1200">
              <a:solidFill>
                <a:schemeClr val="dk1"/>
              </a:solidFill>
              <a:latin typeface="Arial"/>
              <a:ea typeface="Arial"/>
              <a:cs typeface="Arial"/>
              <a:sym typeface="Arial"/>
            </a:endParaRPr>
          </a:p>
        </p:txBody>
      </p:sp>
      <p:sp>
        <p:nvSpPr>
          <p:cNvPr id="872" name="Google Shape;872;p44: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3" name="Google Shape;873;p4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45: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44</a:t>
            </a:fld>
            <a:endParaRPr sz="1200">
              <a:solidFill>
                <a:schemeClr val="dk1"/>
              </a:solidFill>
              <a:latin typeface="Arial"/>
              <a:ea typeface="Arial"/>
              <a:cs typeface="Arial"/>
              <a:sym typeface="Arial"/>
            </a:endParaRPr>
          </a:p>
        </p:txBody>
      </p:sp>
      <p:sp>
        <p:nvSpPr>
          <p:cNvPr id="879" name="Google Shape;879;p4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80" name="Google Shape;880;p45: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46: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892" name="Google Shape;892;p4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48: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906" name="Google Shape;906;p48: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5: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286" name="Google Shape;286;p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a:t>
            </a:fld>
            <a:endParaRPr sz="1200">
              <a:solidFill>
                <a:schemeClr val="dk1"/>
              </a:solidFill>
              <a:latin typeface="Arial"/>
              <a:ea typeface="Arial"/>
              <a:cs typeface="Arial"/>
              <a:sym typeface="Arial"/>
            </a:endParaRPr>
          </a:p>
        </p:txBody>
      </p:sp>
      <p:sp>
        <p:nvSpPr>
          <p:cNvPr id="309" name="Google Shape;309;p6: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0" name="Google Shape;310;p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7: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360"/>
              </a:spcBef>
              <a:spcAft>
                <a:spcPts val="0"/>
              </a:spcAft>
              <a:buNone/>
            </a:pPr>
            <a:endParaRPr/>
          </a:p>
        </p:txBody>
      </p:sp>
      <p:sp>
        <p:nvSpPr>
          <p:cNvPr id="321" name="Google Shape;321;p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a:t>
            </a:fld>
            <a:endParaRPr sz="1200">
              <a:solidFill>
                <a:schemeClr val="dk1"/>
              </a:solidFill>
              <a:latin typeface="Arial"/>
              <a:ea typeface="Arial"/>
              <a:cs typeface="Arial"/>
              <a:sym typeface="Arial"/>
            </a:endParaRPr>
          </a:p>
        </p:txBody>
      </p:sp>
      <p:sp>
        <p:nvSpPr>
          <p:cNvPr id="343" name="Google Shape;343;p9: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4" name="Google Shape;344;p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9</a:t>
            </a:fld>
            <a:endParaRPr sz="1200">
              <a:solidFill>
                <a:schemeClr val="dk1"/>
              </a:solidFill>
              <a:latin typeface="Arial"/>
              <a:ea typeface="Arial"/>
              <a:cs typeface="Arial"/>
              <a:sym typeface="Arial"/>
            </a:endParaRPr>
          </a:p>
        </p:txBody>
      </p:sp>
      <p:sp>
        <p:nvSpPr>
          <p:cNvPr id="363" name="Google Shape;363;p1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4" name="Google Shape;364;p1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8" name="Google Shape;18;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5" name="Google Shape;75;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1" name="Google Shape;81;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3"/>
        <p:cNvGrpSpPr/>
        <p:nvPr/>
      </p:nvGrpSpPr>
      <p:grpSpPr>
        <a:xfrm>
          <a:off x="0" y="0"/>
          <a:ext cx="0" cy="0"/>
          <a:chOff x="0" y="0"/>
          <a:chExt cx="0" cy="0"/>
        </a:xfrm>
      </p:grpSpPr>
      <p:sp>
        <p:nvSpPr>
          <p:cNvPr id="114" name="Google Shape;114;p16"/>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6"/>
          <p:cNvSpPr txBox="1">
            <a:spLocks noGrp="1"/>
          </p:cNvSpPr>
          <p:nvPr>
            <p:ph type="body" idx="1"/>
          </p:nvPr>
        </p:nvSpPr>
        <p:spPr>
          <a:xfrm>
            <a:off x="609599" y="2160590"/>
            <a:ext cx="634771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6" name="Google Shape;116;p16"/>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6"/>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6"/>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19"/>
        <p:cNvGrpSpPr/>
        <p:nvPr/>
      </p:nvGrpSpPr>
      <p:grpSpPr>
        <a:xfrm>
          <a:off x="0" y="0"/>
          <a:ext cx="0" cy="0"/>
          <a:chOff x="0" y="0"/>
          <a:chExt cx="0" cy="0"/>
        </a:xfrm>
      </p:grpSpPr>
      <p:grpSp>
        <p:nvGrpSpPr>
          <p:cNvPr id="120" name="Google Shape;120;p17"/>
          <p:cNvGrpSpPr/>
          <p:nvPr/>
        </p:nvGrpSpPr>
        <p:grpSpPr>
          <a:xfrm>
            <a:off x="-8466" y="-8468"/>
            <a:ext cx="9169804" cy="6874935"/>
            <a:chOff x="-8466" y="-8468"/>
            <a:chExt cx="9169804" cy="6874935"/>
          </a:xfrm>
        </p:grpSpPr>
        <p:cxnSp>
          <p:nvCxnSpPr>
            <p:cNvPr id="121" name="Google Shape;121;p17"/>
            <p:cNvCxnSpPr/>
            <p:nvPr/>
          </p:nvCxnSpPr>
          <p:spPr>
            <a:xfrm rot="10800000" flipH="1">
              <a:off x="5130830" y="4175605"/>
              <a:ext cx="4022475" cy="2682396"/>
            </a:xfrm>
            <a:prstGeom prst="straightConnector1">
              <a:avLst/>
            </a:prstGeom>
            <a:noFill/>
            <a:ln w="9525" cap="flat" cmpd="sng">
              <a:solidFill>
                <a:srgbClr val="D8D8D8"/>
              </a:solidFill>
              <a:prstDash val="solid"/>
              <a:round/>
              <a:headEnd type="none" w="sm" len="sm"/>
              <a:tailEnd type="none" w="sm" len="sm"/>
            </a:ln>
          </p:spPr>
        </p:cxnSp>
        <p:cxnSp>
          <p:nvCxnSpPr>
            <p:cNvPr id="122" name="Google Shape;122;p17"/>
            <p:cNvCxnSpPr/>
            <p:nvPr/>
          </p:nvCxnSpPr>
          <p:spPr>
            <a:xfrm>
              <a:off x="7042707" y="0"/>
              <a:ext cx="1219200" cy="6858000"/>
            </a:xfrm>
            <a:prstGeom prst="straightConnector1">
              <a:avLst/>
            </a:prstGeom>
            <a:noFill/>
            <a:ln w="9525" cap="flat" cmpd="sng">
              <a:solidFill>
                <a:srgbClr val="BFBFBF"/>
              </a:solidFill>
              <a:prstDash val="solid"/>
              <a:round/>
              <a:headEnd type="none" w="sm" len="sm"/>
              <a:tailEnd type="none" w="sm" len="sm"/>
            </a:ln>
          </p:spPr>
        </p:cxnSp>
        <p:sp>
          <p:nvSpPr>
            <p:cNvPr id="123" name="Google Shape;123;p17"/>
            <p:cNvSpPr/>
            <p:nvPr/>
          </p:nvSpPr>
          <p:spPr>
            <a:xfrm>
              <a:off x="6891896" y="1"/>
              <a:ext cx="2269442" cy="6866466"/>
            </a:xfrm>
            <a:custGeom>
              <a:avLst/>
              <a:gdLst/>
              <a:ahLst/>
              <a:cxnLst/>
              <a:rect l="l" t="t" r="r" b="b"/>
              <a:pathLst>
                <a:path w="2269442" h="6866466" extrusionOk="0">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2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7"/>
            <p:cNvSpPr/>
            <p:nvPr/>
          </p:nvSpPr>
          <p:spPr>
            <a:xfrm>
              <a:off x="7205158" y="-8467"/>
              <a:ext cx="1948147" cy="6866467"/>
            </a:xfrm>
            <a:custGeom>
              <a:avLst/>
              <a:gdLst/>
              <a:ahLst/>
              <a:cxnLst/>
              <a:rect l="l" t="t" r="r" b="b"/>
              <a:pathLst>
                <a:path w="1948147" h="6866467" extrusionOk="0">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7"/>
            <p:cNvSpPr/>
            <p:nvPr/>
          </p:nvSpPr>
          <p:spPr>
            <a:xfrm>
              <a:off x="6637896" y="3920066"/>
              <a:ext cx="2513565" cy="2937933"/>
            </a:xfrm>
            <a:custGeom>
              <a:avLst/>
              <a:gdLst/>
              <a:ahLst/>
              <a:cxnLst/>
              <a:rect l="l" t="t" r="r" b="b"/>
              <a:pathLst>
                <a:path w="3259667" h="3810000" extrusionOk="0">
                  <a:moveTo>
                    <a:pt x="0" y="3810000"/>
                  </a:moveTo>
                  <a:lnTo>
                    <a:pt x="3251200" y="0"/>
                  </a:lnTo>
                  <a:cubicBezTo>
                    <a:pt x="3254022" y="1270000"/>
                    <a:pt x="3256845" y="2540000"/>
                    <a:pt x="3259667" y="3810000"/>
                  </a:cubicBezTo>
                  <a:lnTo>
                    <a:pt x="0" y="3810000"/>
                  </a:lnTo>
                  <a:close/>
                </a:path>
              </a:pathLst>
            </a:cu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7"/>
            <p:cNvSpPr/>
            <p:nvPr/>
          </p:nvSpPr>
          <p:spPr>
            <a:xfrm>
              <a:off x="7010429" y="-8467"/>
              <a:ext cx="2142876" cy="6866467"/>
            </a:xfrm>
            <a:custGeom>
              <a:avLst/>
              <a:gdLst/>
              <a:ahLst/>
              <a:cxnLst/>
              <a:rect l="l" t="t" r="r" b="b"/>
              <a:pathLst>
                <a:path w="2853267" h="6866467" extrusionOk="0">
                  <a:moveTo>
                    <a:pt x="0" y="0"/>
                  </a:moveTo>
                  <a:lnTo>
                    <a:pt x="2472267" y="6866467"/>
                  </a:lnTo>
                  <a:lnTo>
                    <a:pt x="2853267" y="6858000"/>
                  </a:lnTo>
                  <a:lnTo>
                    <a:pt x="2853267" y="0"/>
                  </a:lnTo>
                  <a:lnTo>
                    <a:pt x="0" y="0"/>
                  </a:lnTo>
                  <a:close/>
                </a:path>
              </a:pathLst>
            </a:custGeom>
            <a:solidFill>
              <a:srgbClr val="3F7818">
                <a:alpha val="69803"/>
              </a:srgbClr>
            </a:solidFill>
            <a:ln>
              <a:noFill/>
            </a:ln>
          </p:spPr>
          <p:txBody>
            <a:bodyPr/>
            <a:lstStyle/>
            <a:p>
              <a:endParaRPr lang="en-US"/>
            </a:p>
          </p:txBody>
        </p:sp>
        <p:sp>
          <p:nvSpPr>
            <p:cNvPr id="127" name="Google Shape;127;p17"/>
            <p:cNvSpPr/>
            <p:nvPr/>
          </p:nvSpPr>
          <p:spPr>
            <a:xfrm>
              <a:off x="8295776" y="-8467"/>
              <a:ext cx="857530" cy="6866467"/>
            </a:xfrm>
            <a:custGeom>
              <a:avLst/>
              <a:gdLst/>
              <a:ahLst/>
              <a:cxnLst/>
              <a:rect l="l" t="t" r="r" b="b"/>
              <a:pathLst>
                <a:path w="1286933" h="6866467" extrusionOk="0">
                  <a:moveTo>
                    <a:pt x="1016000" y="0"/>
                  </a:moveTo>
                  <a:lnTo>
                    <a:pt x="0" y="6866467"/>
                  </a:lnTo>
                  <a:lnTo>
                    <a:pt x="1286933" y="6866467"/>
                  </a:lnTo>
                  <a:cubicBezTo>
                    <a:pt x="1284111" y="4577645"/>
                    <a:pt x="1281288" y="2288822"/>
                    <a:pt x="1278466" y="0"/>
                  </a:cubicBezTo>
                  <a:lnTo>
                    <a:pt x="1016000" y="0"/>
                  </a:lnTo>
                  <a:close/>
                </a:path>
              </a:pathLst>
            </a:custGeom>
            <a:solidFill>
              <a:srgbClr val="BFE471">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7"/>
            <p:cNvSpPr/>
            <p:nvPr/>
          </p:nvSpPr>
          <p:spPr>
            <a:xfrm>
              <a:off x="8077231" y="-8468"/>
              <a:ext cx="1066770" cy="6866467"/>
            </a:xfrm>
            <a:custGeom>
              <a:avLst/>
              <a:gdLst/>
              <a:ahLst/>
              <a:cxnLst/>
              <a:rect l="l" t="t" r="r" b="b"/>
              <a:pathLst>
                <a:path w="1270244" h="6866467" extrusionOk="0">
                  <a:moveTo>
                    <a:pt x="0" y="0"/>
                  </a:moveTo>
                  <a:lnTo>
                    <a:pt x="1117600" y="6866467"/>
                  </a:lnTo>
                  <a:lnTo>
                    <a:pt x="1270000" y="6866467"/>
                  </a:lnTo>
                  <a:cubicBezTo>
                    <a:pt x="1272822" y="4574822"/>
                    <a:pt x="1250245" y="2291645"/>
                    <a:pt x="1253067" y="0"/>
                  </a:cubicBezTo>
                  <a:lnTo>
                    <a:pt x="0" y="0"/>
                  </a:lnTo>
                  <a:close/>
                </a:path>
              </a:pathLst>
            </a:custGeom>
            <a:solidFill>
              <a:schemeClr val="accent1">
                <a:alpha val="6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7"/>
            <p:cNvSpPr/>
            <p:nvPr/>
          </p:nvSpPr>
          <p:spPr>
            <a:xfrm>
              <a:off x="8060297" y="4893733"/>
              <a:ext cx="1094086" cy="1964267"/>
            </a:xfrm>
            <a:custGeom>
              <a:avLst/>
              <a:gdLst/>
              <a:ahLst/>
              <a:cxnLst/>
              <a:rect l="l" t="t" r="r" b="b"/>
              <a:pathLst>
                <a:path w="1820333" h="3268133" extrusionOk="0">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p:nvPr/>
          </p:nvSpPr>
          <p:spPr>
            <a:xfrm>
              <a:off x="-8466" y="-8468"/>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84705"/>
              </a:schemeClr>
            </a:solidFill>
            <a:ln>
              <a:noFill/>
            </a:ln>
          </p:spPr>
          <p:txBody>
            <a:bodyPr/>
            <a:lstStyle/>
            <a:p>
              <a:endParaRPr lang="en-US"/>
            </a:p>
          </p:txBody>
        </p:sp>
      </p:grpSp>
      <p:sp>
        <p:nvSpPr>
          <p:cNvPr id="131" name="Google Shape;131;p17"/>
          <p:cNvSpPr txBox="1">
            <a:spLocks noGrp="1"/>
          </p:cNvSpPr>
          <p:nvPr>
            <p:ph type="ctrTitle"/>
          </p:nvPr>
        </p:nvSpPr>
        <p:spPr>
          <a:xfrm>
            <a:off x="1130595" y="2404534"/>
            <a:ext cx="5826719"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17"/>
          <p:cNvSpPr txBox="1">
            <a:spLocks noGrp="1"/>
          </p:cNvSpPr>
          <p:nvPr>
            <p:ph type="subTitle" idx="1"/>
          </p:nvPr>
        </p:nvSpPr>
        <p:spPr>
          <a:xfrm>
            <a:off x="1130595" y="4050834"/>
            <a:ext cx="5826719"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133" name="Google Shape;133;p17"/>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7"/>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7"/>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6"/>
        <p:cNvGrpSpPr/>
        <p:nvPr/>
      </p:nvGrpSpPr>
      <p:grpSpPr>
        <a:xfrm>
          <a:off x="0" y="0"/>
          <a:ext cx="0" cy="0"/>
          <a:chOff x="0" y="0"/>
          <a:chExt cx="0" cy="0"/>
        </a:xfrm>
      </p:grpSpPr>
      <p:sp>
        <p:nvSpPr>
          <p:cNvPr id="137" name="Google Shape;137;p18"/>
          <p:cNvSpPr txBox="1">
            <a:spLocks noGrp="1"/>
          </p:cNvSpPr>
          <p:nvPr>
            <p:ph type="title"/>
          </p:nvPr>
        </p:nvSpPr>
        <p:spPr>
          <a:xfrm>
            <a:off x="609599" y="609600"/>
            <a:ext cx="6347714"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8"/>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8"/>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8"/>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1"/>
        <p:cNvGrpSpPr/>
        <p:nvPr/>
      </p:nvGrpSpPr>
      <p:grpSpPr>
        <a:xfrm>
          <a:off x="0" y="0"/>
          <a:ext cx="0" cy="0"/>
          <a:chOff x="0" y="0"/>
          <a:chExt cx="0" cy="0"/>
        </a:xfrm>
      </p:grpSpPr>
      <p:sp>
        <p:nvSpPr>
          <p:cNvPr id="142" name="Google Shape;142;p19"/>
          <p:cNvSpPr txBox="1">
            <a:spLocks noGrp="1"/>
          </p:cNvSpPr>
          <p:nvPr>
            <p:ph type="title"/>
          </p:nvPr>
        </p:nvSpPr>
        <p:spPr>
          <a:xfrm>
            <a:off x="609598" y="2700868"/>
            <a:ext cx="6347715"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9"/>
          <p:cNvSpPr txBox="1">
            <a:spLocks noGrp="1"/>
          </p:cNvSpPr>
          <p:nvPr>
            <p:ph type="body" idx="1"/>
          </p:nvPr>
        </p:nvSpPr>
        <p:spPr>
          <a:xfrm>
            <a:off x="609598" y="4527448"/>
            <a:ext cx="6347715"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44" name="Google Shape;144;p19"/>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9"/>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19"/>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609600" y="609600"/>
            <a:ext cx="6347714"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0"/>
          <p:cNvSpPr txBox="1">
            <a:spLocks noGrp="1"/>
          </p:cNvSpPr>
          <p:nvPr>
            <p:ph type="body" idx="1"/>
          </p:nvPr>
        </p:nvSpPr>
        <p:spPr>
          <a:xfrm>
            <a:off x="609600" y="2160589"/>
            <a:ext cx="3088109"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150" name="Google Shape;150;p20"/>
          <p:cNvSpPr txBox="1">
            <a:spLocks noGrp="1"/>
          </p:cNvSpPr>
          <p:nvPr>
            <p:ph type="body" idx="2"/>
          </p:nvPr>
        </p:nvSpPr>
        <p:spPr>
          <a:xfrm>
            <a:off x="3869204" y="2160590"/>
            <a:ext cx="3088110"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151" name="Google Shape;151;p20"/>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20"/>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0"/>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21"/>
          <p:cNvSpPr txBox="1">
            <a:spLocks noGrp="1"/>
          </p:cNvSpPr>
          <p:nvPr>
            <p:ph type="body" idx="1"/>
          </p:nvPr>
        </p:nvSpPr>
        <p:spPr>
          <a:xfrm>
            <a:off x="609599" y="2160983"/>
            <a:ext cx="3090672"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57" name="Google Shape;157;p21"/>
          <p:cNvSpPr txBox="1">
            <a:spLocks noGrp="1"/>
          </p:cNvSpPr>
          <p:nvPr>
            <p:ph type="body" idx="2"/>
          </p:nvPr>
        </p:nvSpPr>
        <p:spPr>
          <a:xfrm>
            <a:off x="609599" y="2737246"/>
            <a:ext cx="3090672"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58" name="Google Shape;158;p21"/>
          <p:cNvSpPr txBox="1">
            <a:spLocks noGrp="1"/>
          </p:cNvSpPr>
          <p:nvPr>
            <p:ph type="body" idx="3"/>
          </p:nvPr>
        </p:nvSpPr>
        <p:spPr>
          <a:xfrm>
            <a:off x="3866640" y="2160983"/>
            <a:ext cx="3090672"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59" name="Google Shape;159;p21"/>
          <p:cNvSpPr txBox="1">
            <a:spLocks noGrp="1"/>
          </p:cNvSpPr>
          <p:nvPr>
            <p:ph type="body" idx="4"/>
          </p:nvPr>
        </p:nvSpPr>
        <p:spPr>
          <a:xfrm>
            <a:off x="3866640" y="2737246"/>
            <a:ext cx="3090672"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60" name="Google Shape;160;p21"/>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21"/>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21"/>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
        <p:nvSpPr>
          <p:cNvPr id="164" name="Google Shape;164;p22"/>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2"/>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2"/>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7"/>
        <p:cNvGrpSpPr/>
        <p:nvPr/>
      </p:nvGrpSpPr>
      <p:grpSpPr>
        <a:xfrm>
          <a:off x="0" y="0"/>
          <a:ext cx="0" cy="0"/>
          <a:chOff x="0" y="0"/>
          <a:chExt cx="0" cy="0"/>
        </a:xfrm>
      </p:grpSpPr>
      <p:sp>
        <p:nvSpPr>
          <p:cNvPr id="168" name="Google Shape;168;p23"/>
          <p:cNvSpPr txBox="1">
            <a:spLocks noGrp="1"/>
          </p:cNvSpPr>
          <p:nvPr>
            <p:ph type="title"/>
          </p:nvPr>
        </p:nvSpPr>
        <p:spPr>
          <a:xfrm>
            <a:off x="609599" y="1498604"/>
            <a:ext cx="2790182"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23"/>
          <p:cNvSpPr txBox="1">
            <a:spLocks noGrp="1"/>
          </p:cNvSpPr>
          <p:nvPr>
            <p:ph type="body" idx="1"/>
          </p:nvPr>
        </p:nvSpPr>
        <p:spPr>
          <a:xfrm>
            <a:off x="3571275" y="514925"/>
            <a:ext cx="3386037"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70" name="Google Shape;170;p23"/>
          <p:cNvSpPr txBox="1">
            <a:spLocks noGrp="1"/>
          </p:cNvSpPr>
          <p:nvPr>
            <p:ph type="body" idx="2"/>
          </p:nvPr>
        </p:nvSpPr>
        <p:spPr>
          <a:xfrm>
            <a:off x="609599" y="2777069"/>
            <a:ext cx="2790182"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840"/>
              <a:buNone/>
              <a:defRPr sz="1050"/>
            </a:lvl2pPr>
            <a:lvl3pPr marL="1371600" lvl="2" indent="-228600" algn="l">
              <a:spcBef>
                <a:spcPts val="1000"/>
              </a:spcBef>
              <a:spcAft>
                <a:spcPts val="0"/>
              </a:spcAft>
              <a:buSzPts val="720"/>
              <a:buNone/>
              <a:defRPr sz="900"/>
            </a:lvl3pPr>
            <a:lvl4pPr marL="1828800" lvl="3" indent="-228600" algn="l">
              <a:spcBef>
                <a:spcPts val="1000"/>
              </a:spcBef>
              <a:spcAft>
                <a:spcPts val="0"/>
              </a:spcAft>
              <a:buSzPts val="600"/>
              <a:buNone/>
              <a:defRPr sz="750"/>
            </a:lvl4pPr>
            <a:lvl5pPr marL="2286000" lvl="4" indent="-228600" algn="l">
              <a:spcBef>
                <a:spcPts val="1000"/>
              </a:spcBef>
              <a:spcAft>
                <a:spcPts val="0"/>
              </a:spcAft>
              <a:buSzPts val="600"/>
              <a:buNone/>
              <a:defRPr sz="750"/>
            </a:lvl5pPr>
            <a:lvl6pPr marL="2743200" lvl="5" indent="-228600" algn="l">
              <a:spcBef>
                <a:spcPts val="1000"/>
              </a:spcBef>
              <a:spcAft>
                <a:spcPts val="0"/>
              </a:spcAft>
              <a:buSzPts val="600"/>
              <a:buNone/>
              <a:defRPr sz="750"/>
            </a:lvl6pPr>
            <a:lvl7pPr marL="3200400" lvl="6" indent="-228600" algn="l">
              <a:spcBef>
                <a:spcPts val="1000"/>
              </a:spcBef>
              <a:spcAft>
                <a:spcPts val="0"/>
              </a:spcAft>
              <a:buSzPts val="600"/>
              <a:buNone/>
              <a:defRPr sz="750"/>
            </a:lvl7pPr>
            <a:lvl8pPr marL="3657600" lvl="7" indent="-228600" algn="l">
              <a:spcBef>
                <a:spcPts val="1000"/>
              </a:spcBef>
              <a:spcAft>
                <a:spcPts val="0"/>
              </a:spcAft>
              <a:buSzPts val="600"/>
              <a:buNone/>
              <a:defRPr sz="750"/>
            </a:lvl8pPr>
            <a:lvl9pPr marL="4114800" lvl="8" indent="-228600" algn="l">
              <a:spcBef>
                <a:spcPts val="1000"/>
              </a:spcBef>
              <a:spcAft>
                <a:spcPts val="0"/>
              </a:spcAft>
              <a:buSzPts val="600"/>
              <a:buNone/>
              <a:defRPr sz="750"/>
            </a:lvl9pPr>
          </a:lstStyle>
          <a:p>
            <a:endParaRPr/>
          </a:p>
        </p:txBody>
      </p:sp>
      <p:sp>
        <p:nvSpPr>
          <p:cNvPr id="171" name="Google Shape;171;p23"/>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23"/>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23"/>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4"/>
        <p:cNvGrpSpPr/>
        <p:nvPr/>
      </p:nvGrpSpPr>
      <p:grpSpPr>
        <a:xfrm>
          <a:off x="0" y="0"/>
          <a:ext cx="0" cy="0"/>
          <a:chOff x="0" y="0"/>
          <a:chExt cx="0" cy="0"/>
        </a:xfrm>
      </p:grpSpPr>
      <p:sp>
        <p:nvSpPr>
          <p:cNvPr id="175" name="Google Shape;175;p24"/>
          <p:cNvSpPr txBox="1">
            <a:spLocks noGrp="1"/>
          </p:cNvSpPr>
          <p:nvPr>
            <p:ph type="title"/>
          </p:nvPr>
        </p:nvSpPr>
        <p:spPr>
          <a:xfrm>
            <a:off x="609599" y="4800600"/>
            <a:ext cx="6347714"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24"/>
          <p:cNvSpPr>
            <a:spLocks noGrp="1"/>
          </p:cNvSpPr>
          <p:nvPr>
            <p:ph type="pic" idx="2"/>
          </p:nvPr>
        </p:nvSpPr>
        <p:spPr>
          <a:xfrm>
            <a:off x="609599" y="609600"/>
            <a:ext cx="6347714" cy="3845718"/>
          </a:xfrm>
          <a:prstGeom prst="rect">
            <a:avLst/>
          </a:prstGeom>
          <a:noFill/>
          <a:ln>
            <a:noFill/>
          </a:ln>
        </p:spPr>
      </p:sp>
      <p:sp>
        <p:nvSpPr>
          <p:cNvPr id="177" name="Google Shape;177;p24"/>
          <p:cNvSpPr txBox="1">
            <a:spLocks noGrp="1"/>
          </p:cNvSpPr>
          <p:nvPr>
            <p:ph type="body" idx="1"/>
          </p:nvPr>
        </p:nvSpPr>
        <p:spPr>
          <a:xfrm>
            <a:off x="609599" y="5367338"/>
            <a:ext cx="6347714"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8" name="Google Shape;178;p24"/>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24"/>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81"/>
        <p:cNvGrpSpPr/>
        <p:nvPr/>
      </p:nvGrpSpPr>
      <p:grpSpPr>
        <a:xfrm>
          <a:off x="0" y="0"/>
          <a:ext cx="0" cy="0"/>
          <a:chOff x="0" y="0"/>
          <a:chExt cx="0" cy="0"/>
        </a:xfrm>
      </p:grpSpPr>
      <p:sp>
        <p:nvSpPr>
          <p:cNvPr id="182" name="Google Shape;182;p25"/>
          <p:cNvSpPr txBox="1">
            <a:spLocks noGrp="1"/>
          </p:cNvSpPr>
          <p:nvPr>
            <p:ph type="title"/>
          </p:nvPr>
        </p:nvSpPr>
        <p:spPr>
          <a:xfrm>
            <a:off x="609600" y="609600"/>
            <a:ext cx="6347714"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25"/>
          <p:cNvSpPr txBox="1">
            <a:spLocks noGrp="1"/>
          </p:cNvSpPr>
          <p:nvPr>
            <p:ph type="body" idx="1"/>
          </p:nvPr>
        </p:nvSpPr>
        <p:spPr>
          <a:xfrm>
            <a:off x="609600" y="4470400"/>
            <a:ext cx="6347714"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84" name="Google Shape;184;p25"/>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25"/>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25"/>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87"/>
        <p:cNvGrpSpPr/>
        <p:nvPr/>
      </p:nvGrpSpPr>
      <p:grpSpPr>
        <a:xfrm>
          <a:off x="0" y="0"/>
          <a:ext cx="0" cy="0"/>
          <a:chOff x="0" y="0"/>
          <a:chExt cx="0" cy="0"/>
        </a:xfrm>
      </p:grpSpPr>
      <p:sp>
        <p:nvSpPr>
          <p:cNvPr id="188" name="Google Shape;188;p26"/>
          <p:cNvSpPr txBox="1">
            <a:spLocks noGrp="1"/>
          </p:cNvSpPr>
          <p:nvPr>
            <p:ph type="title"/>
          </p:nvPr>
        </p:nvSpPr>
        <p:spPr>
          <a:xfrm>
            <a:off x="774885" y="609600"/>
            <a:ext cx="6072182"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6"/>
          <p:cNvSpPr txBox="1">
            <a:spLocks noGrp="1"/>
          </p:cNvSpPr>
          <p:nvPr>
            <p:ph type="body" idx="1"/>
          </p:nvPr>
        </p:nvSpPr>
        <p:spPr>
          <a:xfrm>
            <a:off x="1101074" y="3632200"/>
            <a:ext cx="541980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90" name="Google Shape;190;p26"/>
          <p:cNvSpPr txBox="1">
            <a:spLocks noGrp="1"/>
          </p:cNvSpPr>
          <p:nvPr>
            <p:ph type="body" idx="2"/>
          </p:nvPr>
        </p:nvSpPr>
        <p:spPr>
          <a:xfrm>
            <a:off x="609598" y="4470400"/>
            <a:ext cx="6347715"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91" name="Google Shape;191;p26"/>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26"/>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94" name="Google Shape;194;p26"/>
          <p:cNvSpPr txBox="1"/>
          <p:nvPr/>
        </p:nvSpPr>
        <p:spPr>
          <a:xfrm>
            <a:off x="482711" y="790378"/>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
        <p:nvSpPr>
          <p:cNvPr id="195" name="Google Shape;195;p26"/>
          <p:cNvSpPr txBox="1"/>
          <p:nvPr/>
        </p:nvSpPr>
        <p:spPr>
          <a:xfrm>
            <a:off x="6747699" y="288655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96"/>
        <p:cNvGrpSpPr/>
        <p:nvPr/>
      </p:nvGrpSpPr>
      <p:grpSpPr>
        <a:xfrm>
          <a:off x="0" y="0"/>
          <a:ext cx="0" cy="0"/>
          <a:chOff x="0" y="0"/>
          <a:chExt cx="0" cy="0"/>
        </a:xfrm>
      </p:grpSpPr>
      <p:sp>
        <p:nvSpPr>
          <p:cNvPr id="197" name="Google Shape;197;p27"/>
          <p:cNvSpPr txBox="1">
            <a:spLocks noGrp="1"/>
          </p:cNvSpPr>
          <p:nvPr>
            <p:ph type="title"/>
          </p:nvPr>
        </p:nvSpPr>
        <p:spPr>
          <a:xfrm>
            <a:off x="609598" y="1931988"/>
            <a:ext cx="6347715"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27"/>
          <p:cNvSpPr txBox="1">
            <a:spLocks noGrp="1"/>
          </p:cNvSpPr>
          <p:nvPr>
            <p:ph type="body" idx="1"/>
          </p:nvPr>
        </p:nvSpPr>
        <p:spPr>
          <a:xfrm>
            <a:off x="609598" y="4527448"/>
            <a:ext cx="6347715"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99" name="Google Shape;199;p27"/>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p27"/>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1" name="Google Shape;201;p27"/>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202"/>
        <p:cNvGrpSpPr/>
        <p:nvPr/>
      </p:nvGrpSpPr>
      <p:grpSpPr>
        <a:xfrm>
          <a:off x="0" y="0"/>
          <a:ext cx="0" cy="0"/>
          <a:chOff x="0" y="0"/>
          <a:chExt cx="0" cy="0"/>
        </a:xfrm>
      </p:grpSpPr>
      <p:sp>
        <p:nvSpPr>
          <p:cNvPr id="203" name="Google Shape;203;p28"/>
          <p:cNvSpPr txBox="1">
            <a:spLocks noGrp="1"/>
          </p:cNvSpPr>
          <p:nvPr>
            <p:ph type="title"/>
          </p:nvPr>
        </p:nvSpPr>
        <p:spPr>
          <a:xfrm>
            <a:off x="774885" y="609600"/>
            <a:ext cx="6072182"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28"/>
          <p:cNvSpPr txBox="1">
            <a:spLocks noGrp="1"/>
          </p:cNvSpPr>
          <p:nvPr>
            <p:ph type="body" idx="1"/>
          </p:nvPr>
        </p:nvSpPr>
        <p:spPr>
          <a:xfrm>
            <a:off x="609597" y="4013200"/>
            <a:ext cx="6347716"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05" name="Google Shape;205;p28"/>
          <p:cNvSpPr txBox="1">
            <a:spLocks noGrp="1"/>
          </p:cNvSpPr>
          <p:nvPr>
            <p:ph type="body" idx="2"/>
          </p:nvPr>
        </p:nvSpPr>
        <p:spPr>
          <a:xfrm>
            <a:off x="609598" y="4527448"/>
            <a:ext cx="6347715"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206" name="Google Shape;206;p28"/>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28"/>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28"/>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209" name="Google Shape;209;p28"/>
          <p:cNvSpPr txBox="1"/>
          <p:nvPr/>
        </p:nvSpPr>
        <p:spPr>
          <a:xfrm>
            <a:off x="482711" y="790378"/>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
        <p:nvSpPr>
          <p:cNvPr id="210" name="Google Shape;210;p28"/>
          <p:cNvSpPr txBox="1"/>
          <p:nvPr/>
        </p:nvSpPr>
        <p:spPr>
          <a:xfrm>
            <a:off x="6747699" y="288655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211"/>
        <p:cNvGrpSpPr/>
        <p:nvPr/>
      </p:nvGrpSpPr>
      <p:grpSpPr>
        <a:xfrm>
          <a:off x="0" y="0"/>
          <a:ext cx="0" cy="0"/>
          <a:chOff x="0" y="0"/>
          <a:chExt cx="0" cy="0"/>
        </a:xfrm>
      </p:grpSpPr>
      <p:sp>
        <p:nvSpPr>
          <p:cNvPr id="212" name="Google Shape;212;p29"/>
          <p:cNvSpPr txBox="1">
            <a:spLocks noGrp="1"/>
          </p:cNvSpPr>
          <p:nvPr>
            <p:ph type="title"/>
          </p:nvPr>
        </p:nvSpPr>
        <p:spPr>
          <a:xfrm>
            <a:off x="615848" y="609600"/>
            <a:ext cx="6341465"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29"/>
          <p:cNvSpPr txBox="1">
            <a:spLocks noGrp="1"/>
          </p:cNvSpPr>
          <p:nvPr>
            <p:ph type="body" idx="1"/>
          </p:nvPr>
        </p:nvSpPr>
        <p:spPr>
          <a:xfrm>
            <a:off x="609597" y="4013200"/>
            <a:ext cx="6347716"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14" name="Google Shape;214;p29"/>
          <p:cNvSpPr txBox="1">
            <a:spLocks noGrp="1"/>
          </p:cNvSpPr>
          <p:nvPr>
            <p:ph type="body" idx="2"/>
          </p:nvPr>
        </p:nvSpPr>
        <p:spPr>
          <a:xfrm>
            <a:off x="609598" y="4527448"/>
            <a:ext cx="6347715"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215" name="Google Shape;215;p29"/>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29"/>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29"/>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8"/>
        <p:cNvGrpSpPr/>
        <p:nvPr/>
      </p:nvGrpSpPr>
      <p:grpSpPr>
        <a:xfrm>
          <a:off x="0" y="0"/>
          <a:ext cx="0" cy="0"/>
          <a:chOff x="0" y="0"/>
          <a:chExt cx="0" cy="0"/>
        </a:xfrm>
      </p:grpSpPr>
      <p:sp>
        <p:nvSpPr>
          <p:cNvPr id="219" name="Google Shape;219;p30"/>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30"/>
          <p:cNvSpPr txBox="1">
            <a:spLocks noGrp="1"/>
          </p:cNvSpPr>
          <p:nvPr>
            <p:ph type="body" idx="1"/>
          </p:nvPr>
        </p:nvSpPr>
        <p:spPr>
          <a:xfrm rot="5400000">
            <a:off x="1843070" y="927120"/>
            <a:ext cx="3880773" cy="6347714"/>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21" name="Google Shape;221;p30"/>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30"/>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30"/>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4"/>
        <p:cNvGrpSpPr/>
        <p:nvPr/>
      </p:nvGrpSpPr>
      <p:grpSpPr>
        <a:xfrm>
          <a:off x="0" y="0"/>
          <a:ext cx="0" cy="0"/>
          <a:chOff x="0" y="0"/>
          <a:chExt cx="0" cy="0"/>
        </a:xfrm>
      </p:grpSpPr>
      <p:sp>
        <p:nvSpPr>
          <p:cNvPr id="225" name="Google Shape;225;p31"/>
          <p:cNvSpPr txBox="1">
            <a:spLocks noGrp="1"/>
          </p:cNvSpPr>
          <p:nvPr>
            <p:ph type="title"/>
          </p:nvPr>
        </p:nvSpPr>
        <p:spPr>
          <a:xfrm rot="5400000">
            <a:off x="3840993" y="2745920"/>
            <a:ext cx="5251451" cy="978812"/>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31"/>
          <p:cNvSpPr txBox="1">
            <a:spLocks noGrp="1"/>
          </p:cNvSpPr>
          <p:nvPr>
            <p:ph type="body" idx="1"/>
          </p:nvPr>
        </p:nvSpPr>
        <p:spPr>
          <a:xfrm rot="5400000">
            <a:off x="581386" y="637813"/>
            <a:ext cx="5251451" cy="5195026"/>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27" name="Google Shape;227;p31"/>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31"/>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31"/>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30" name="Google Shape;30;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0" name="Google Shape;40;p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1" name="Google Shape;41;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7" name="Google Shape;47;p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8" name="Google Shape;48;p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9" name="Google Shape;49;p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0" name="Google Shape;50;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61" name="Google Shape;61;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sp>
      <p:sp>
        <p:nvSpPr>
          <p:cNvPr id="68" name="Google Shape;68;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3.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lt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lt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chemeClr val="lt1"/>
                </a:solidFill>
                <a:latin typeface="Arial"/>
                <a:ea typeface="Arial"/>
                <a:cs typeface="Arial"/>
                <a:sym typeface="Arial"/>
              </a:defRPr>
            </a:lvl1pPr>
            <a:lvl2pPr marL="0" marR="0" lvl="1" indent="0" algn="r" rtl="0">
              <a:spcBef>
                <a:spcPts val="0"/>
              </a:spcBef>
              <a:spcAft>
                <a:spcPts val="0"/>
              </a:spcAft>
              <a:buNone/>
              <a:defRPr sz="1200" b="0" i="0" u="none" strike="noStrike" cap="none">
                <a:solidFill>
                  <a:schemeClr val="lt1"/>
                </a:solidFill>
                <a:latin typeface="Arial"/>
                <a:ea typeface="Arial"/>
                <a:cs typeface="Arial"/>
                <a:sym typeface="Arial"/>
              </a:defRPr>
            </a:lvl2pPr>
            <a:lvl3pPr marL="0" marR="0" lvl="2" indent="0" algn="r" rtl="0">
              <a:spcBef>
                <a:spcPts val="0"/>
              </a:spcBef>
              <a:spcAft>
                <a:spcPts val="0"/>
              </a:spcAft>
              <a:buNone/>
              <a:defRPr sz="1200" b="0" i="0" u="none" strike="noStrike" cap="none">
                <a:solidFill>
                  <a:schemeClr val="lt1"/>
                </a:solidFill>
                <a:latin typeface="Arial"/>
                <a:ea typeface="Arial"/>
                <a:cs typeface="Arial"/>
                <a:sym typeface="Arial"/>
              </a:defRPr>
            </a:lvl3pPr>
            <a:lvl4pPr marL="0" marR="0" lvl="3" indent="0" algn="r" rtl="0">
              <a:spcBef>
                <a:spcPts val="0"/>
              </a:spcBef>
              <a:spcAft>
                <a:spcPts val="0"/>
              </a:spcAft>
              <a:buNone/>
              <a:defRPr sz="1200" b="0" i="0" u="none" strike="noStrike" cap="none">
                <a:solidFill>
                  <a:schemeClr val="lt1"/>
                </a:solidFill>
                <a:latin typeface="Arial"/>
                <a:ea typeface="Arial"/>
                <a:cs typeface="Arial"/>
                <a:sym typeface="Arial"/>
              </a:defRPr>
            </a:lvl4pPr>
            <a:lvl5pPr marL="0" marR="0" lvl="4" indent="0" algn="r" rtl="0">
              <a:spcBef>
                <a:spcPts val="0"/>
              </a:spcBef>
              <a:spcAft>
                <a:spcPts val="0"/>
              </a:spcAft>
              <a:buNone/>
              <a:defRPr sz="1200" b="0" i="0" u="none" strike="noStrike" cap="none">
                <a:solidFill>
                  <a:schemeClr val="lt1"/>
                </a:solidFill>
                <a:latin typeface="Arial"/>
                <a:ea typeface="Arial"/>
                <a:cs typeface="Arial"/>
                <a:sym typeface="Arial"/>
              </a:defRPr>
            </a:lvl5pPr>
            <a:lvl6pPr marL="0" marR="0" lvl="5" indent="0" algn="r" rtl="0">
              <a:spcBef>
                <a:spcPts val="0"/>
              </a:spcBef>
              <a:spcAft>
                <a:spcPts val="0"/>
              </a:spcAft>
              <a:buNone/>
              <a:defRPr sz="1200" b="0" i="0" u="none" strike="noStrike" cap="none">
                <a:solidFill>
                  <a:schemeClr val="lt1"/>
                </a:solidFill>
                <a:latin typeface="Arial"/>
                <a:ea typeface="Arial"/>
                <a:cs typeface="Arial"/>
                <a:sym typeface="Arial"/>
              </a:defRPr>
            </a:lvl6pPr>
            <a:lvl7pPr marL="0" marR="0" lvl="6" indent="0" algn="r" rtl="0">
              <a:spcBef>
                <a:spcPts val="0"/>
              </a:spcBef>
              <a:spcAft>
                <a:spcPts val="0"/>
              </a:spcAft>
              <a:buNone/>
              <a:defRPr sz="1200" b="0" i="0" u="none" strike="noStrike" cap="none">
                <a:solidFill>
                  <a:schemeClr val="lt1"/>
                </a:solidFill>
                <a:latin typeface="Arial"/>
                <a:ea typeface="Arial"/>
                <a:cs typeface="Arial"/>
                <a:sym typeface="Arial"/>
              </a:defRPr>
            </a:lvl7pPr>
            <a:lvl8pPr marL="0" marR="0" lvl="7" indent="0" algn="r" rtl="0">
              <a:spcBef>
                <a:spcPts val="0"/>
              </a:spcBef>
              <a:spcAft>
                <a:spcPts val="0"/>
              </a:spcAft>
              <a:buNone/>
              <a:defRPr sz="1200" b="0" i="0" u="none" strike="noStrike" cap="none">
                <a:solidFill>
                  <a:schemeClr val="lt1"/>
                </a:solidFill>
                <a:latin typeface="Arial"/>
                <a:ea typeface="Arial"/>
                <a:cs typeface="Arial"/>
                <a:sym typeface="Arial"/>
              </a:defRPr>
            </a:lvl8pPr>
            <a:lvl9pPr marL="0" marR="0" lvl="8" indent="0" algn="r" rtl="0">
              <a:spcBef>
                <a:spcPts val="0"/>
              </a:spcBef>
              <a:spcAft>
                <a:spcPts val="0"/>
              </a:spcAft>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88" name="Google Shape;88;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89" name="Google Shape;89;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u="none">
                <a:solidFill>
                  <a:srgbClr val="888888"/>
                </a:solidFill>
                <a:latin typeface="Arial"/>
                <a:ea typeface="Arial"/>
                <a:cs typeface="Arial"/>
                <a:sym typeface="Arial"/>
              </a:defRPr>
            </a:lvl1pPr>
            <a:lvl2pPr marL="0" marR="0" lvl="1" indent="0" algn="r" rtl="0">
              <a:spcBef>
                <a:spcPts val="0"/>
              </a:spcBef>
              <a:spcAft>
                <a:spcPts val="0"/>
              </a:spcAft>
              <a:buNone/>
              <a:defRPr sz="1200" b="0" u="none">
                <a:solidFill>
                  <a:srgbClr val="888888"/>
                </a:solidFill>
                <a:latin typeface="Arial"/>
                <a:ea typeface="Arial"/>
                <a:cs typeface="Arial"/>
                <a:sym typeface="Arial"/>
              </a:defRPr>
            </a:lvl2pPr>
            <a:lvl3pPr marL="0" marR="0" lvl="2" indent="0" algn="r" rtl="0">
              <a:spcBef>
                <a:spcPts val="0"/>
              </a:spcBef>
              <a:spcAft>
                <a:spcPts val="0"/>
              </a:spcAft>
              <a:buNone/>
              <a:defRPr sz="1200" b="0" u="none">
                <a:solidFill>
                  <a:srgbClr val="888888"/>
                </a:solidFill>
                <a:latin typeface="Arial"/>
                <a:ea typeface="Arial"/>
                <a:cs typeface="Arial"/>
                <a:sym typeface="Arial"/>
              </a:defRPr>
            </a:lvl3pPr>
            <a:lvl4pPr marL="0" marR="0" lvl="3" indent="0" algn="r" rtl="0">
              <a:spcBef>
                <a:spcPts val="0"/>
              </a:spcBef>
              <a:spcAft>
                <a:spcPts val="0"/>
              </a:spcAft>
              <a:buNone/>
              <a:defRPr sz="1200" b="0" u="none">
                <a:solidFill>
                  <a:srgbClr val="888888"/>
                </a:solidFill>
                <a:latin typeface="Arial"/>
                <a:ea typeface="Arial"/>
                <a:cs typeface="Arial"/>
                <a:sym typeface="Arial"/>
              </a:defRPr>
            </a:lvl4pPr>
            <a:lvl5pPr marL="0" marR="0" lvl="4" indent="0" algn="r" rtl="0">
              <a:spcBef>
                <a:spcPts val="0"/>
              </a:spcBef>
              <a:spcAft>
                <a:spcPts val="0"/>
              </a:spcAft>
              <a:buNone/>
              <a:defRPr sz="1200" b="0" u="none">
                <a:solidFill>
                  <a:srgbClr val="888888"/>
                </a:solidFill>
                <a:latin typeface="Arial"/>
                <a:ea typeface="Arial"/>
                <a:cs typeface="Arial"/>
                <a:sym typeface="Arial"/>
              </a:defRPr>
            </a:lvl5pPr>
            <a:lvl6pPr marL="0" marR="0" lvl="5" indent="0" algn="r" rtl="0">
              <a:spcBef>
                <a:spcPts val="0"/>
              </a:spcBef>
              <a:spcAft>
                <a:spcPts val="0"/>
              </a:spcAft>
              <a:buNone/>
              <a:defRPr sz="1200" b="0" u="none">
                <a:solidFill>
                  <a:srgbClr val="888888"/>
                </a:solidFill>
                <a:latin typeface="Arial"/>
                <a:ea typeface="Arial"/>
                <a:cs typeface="Arial"/>
                <a:sym typeface="Arial"/>
              </a:defRPr>
            </a:lvl6pPr>
            <a:lvl7pPr marL="0" marR="0" lvl="6" indent="0" algn="r" rtl="0">
              <a:spcBef>
                <a:spcPts val="0"/>
              </a:spcBef>
              <a:spcAft>
                <a:spcPts val="0"/>
              </a:spcAft>
              <a:buNone/>
              <a:defRPr sz="1200" b="0" u="none">
                <a:solidFill>
                  <a:srgbClr val="888888"/>
                </a:solidFill>
                <a:latin typeface="Arial"/>
                <a:ea typeface="Arial"/>
                <a:cs typeface="Arial"/>
                <a:sym typeface="Arial"/>
              </a:defRPr>
            </a:lvl7pPr>
            <a:lvl8pPr marL="0" marR="0" lvl="7" indent="0" algn="r" rtl="0">
              <a:spcBef>
                <a:spcPts val="0"/>
              </a:spcBef>
              <a:spcAft>
                <a:spcPts val="0"/>
              </a:spcAft>
              <a:buNone/>
              <a:defRPr sz="1200" b="0" u="none">
                <a:solidFill>
                  <a:srgbClr val="888888"/>
                </a:solidFill>
                <a:latin typeface="Arial"/>
                <a:ea typeface="Arial"/>
                <a:cs typeface="Arial"/>
                <a:sym typeface="Arial"/>
              </a:defRPr>
            </a:lvl8pPr>
            <a:lvl9pPr marL="0" marR="0" lvl="8" indent="0" algn="r" rtl="0">
              <a:spcBef>
                <a:spcPts val="0"/>
              </a:spcBef>
              <a:spcAft>
                <a:spcPts val="0"/>
              </a:spcAft>
              <a:buNone/>
              <a:defRPr sz="1200" b="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
        <p:cNvGrpSpPr/>
        <p:nvPr/>
      </p:nvGrpSpPr>
      <p:grpSpPr>
        <a:xfrm>
          <a:off x="0" y="0"/>
          <a:ext cx="0" cy="0"/>
          <a:chOff x="0" y="0"/>
          <a:chExt cx="0" cy="0"/>
        </a:xfrm>
      </p:grpSpPr>
      <p:grpSp>
        <p:nvGrpSpPr>
          <p:cNvPr id="97" name="Google Shape;97;p15"/>
          <p:cNvGrpSpPr/>
          <p:nvPr/>
        </p:nvGrpSpPr>
        <p:grpSpPr>
          <a:xfrm>
            <a:off x="-8467" y="-8468"/>
            <a:ext cx="9169805" cy="6874935"/>
            <a:chOff x="-8467" y="-8468"/>
            <a:chExt cx="9169805" cy="6874935"/>
          </a:xfrm>
        </p:grpSpPr>
        <p:sp>
          <p:nvSpPr>
            <p:cNvPr id="98" name="Google Shape;98;p15"/>
            <p:cNvSpPr/>
            <p:nvPr/>
          </p:nvSpPr>
          <p:spPr>
            <a:xfrm>
              <a:off x="-8467" y="4013200"/>
              <a:ext cx="457200" cy="2853267"/>
            </a:xfrm>
            <a:custGeom>
              <a:avLst/>
              <a:gdLst/>
              <a:ahLst/>
              <a:cxnLst/>
              <a:rect l="l" t="t" r="r" b="b"/>
              <a:pathLst>
                <a:path w="457200" h="2853267" extrusionOk="0">
                  <a:moveTo>
                    <a:pt x="0" y="0"/>
                  </a:moveTo>
                  <a:lnTo>
                    <a:pt x="457200" y="2853267"/>
                  </a:lnTo>
                  <a:lnTo>
                    <a:pt x="0" y="2844800"/>
                  </a:lnTo>
                  <a:cubicBezTo>
                    <a:pt x="2822" y="1905000"/>
                    <a:pt x="5645" y="965200"/>
                    <a:pt x="0" y="0"/>
                  </a:cubicBezTo>
                  <a:close/>
                </a:path>
              </a:pathLst>
            </a:cu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9" name="Google Shape;99;p15"/>
            <p:cNvCxnSpPr/>
            <p:nvPr/>
          </p:nvCxnSpPr>
          <p:spPr>
            <a:xfrm rot="10800000" flipH="1">
              <a:off x="5130830" y="4175605"/>
              <a:ext cx="4022475" cy="2682396"/>
            </a:xfrm>
            <a:prstGeom prst="straightConnector1">
              <a:avLst/>
            </a:prstGeom>
            <a:noFill/>
            <a:ln w="9525" cap="flat" cmpd="sng">
              <a:solidFill>
                <a:srgbClr val="D8D8D8"/>
              </a:solidFill>
              <a:prstDash val="solid"/>
              <a:round/>
              <a:headEnd type="none" w="sm" len="sm"/>
              <a:tailEnd type="none" w="sm" len="sm"/>
            </a:ln>
          </p:spPr>
        </p:cxnSp>
        <p:cxnSp>
          <p:nvCxnSpPr>
            <p:cNvPr id="100" name="Google Shape;100;p15"/>
            <p:cNvCxnSpPr/>
            <p:nvPr/>
          </p:nvCxnSpPr>
          <p:spPr>
            <a:xfrm>
              <a:off x="7042707" y="0"/>
              <a:ext cx="1219200" cy="6858000"/>
            </a:xfrm>
            <a:prstGeom prst="straightConnector1">
              <a:avLst/>
            </a:prstGeom>
            <a:noFill/>
            <a:ln w="9525" cap="flat" cmpd="sng">
              <a:solidFill>
                <a:srgbClr val="BFBFBF"/>
              </a:solidFill>
              <a:prstDash val="solid"/>
              <a:round/>
              <a:headEnd type="none" w="sm" len="sm"/>
              <a:tailEnd type="none" w="sm" len="sm"/>
            </a:ln>
          </p:spPr>
        </p:cxnSp>
        <p:sp>
          <p:nvSpPr>
            <p:cNvPr id="101" name="Google Shape;101;p15"/>
            <p:cNvSpPr/>
            <p:nvPr/>
          </p:nvSpPr>
          <p:spPr>
            <a:xfrm>
              <a:off x="6891896" y="1"/>
              <a:ext cx="2269442" cy="6866466"/>
            </a:xfrm>
            <a:custGeom>
              <a:avLst/>
              <a:gdLst/>
              <a:ahLst/>
              <a:cxnLst/>
              <a:rect l="l" t="t" r="r" b="b"/>
              <a:pathLst>
                <a:path w="2269442" h="6866466" extrusionOk="0">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2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5"/>
            <p:cNvSpPr/>
            <p:nvPr/>
          </p:nvSpPr>
          <p:spPr>
            <a:xfrm>
              <a:off x="7205158" y="-8467"/>
              <a:ext cx="1948147" cy="6866467"/>
            </a:xfrm>
            <a:custGeom>
              <a:avLst/>
              <a:gdLst/>
              <a:ahLst/>
              <a:cxnLst/>
              <a:rect l="l" t="t" r="r" b="b"/>
              <a:pathLst>
                <a:path w="1948147" h="6866467" extrusionOk="0">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5"/>
            <p:cNvSpPr/>
            <p:nvPr/>
          </p:nvSpPr>
          <p:spPr>
            <a:xfrm>
              <a:off x="6637896" y="3920066"/>
              <a:ext cx="2513565" cy="2937933"/>
            </a:xfrm>
            <a:custGeom>
              <a:avLst/>
              <a:gdLst/>
              <a:ahLst/>
              <a:cxnLst/>
              <a:rect l="l" t="t" r="r" b="b"/>
              <a:pathLst>
                <a:path w="3259667" h="3810000" extrusionOk="0">
                  <a:moveTo>
                    <a:pt x="0" y="3810000"/>
                  </a:moveTo>
                  <a:lnTo>
                    <a:pt x="3251200" y="0"/>
                  </a:lnTo>
                  <a:cubicBezTo>
                    <a:pt x="3254022" y="1270000"/>
                    <a:pt x="3256845" y="2540000"/>
                    <a:pt x="3259667" y="3810000"/>
                  </a:cubicBezTo>
                  <a:lnTo>
                    <a:pt x="0" y="3810000"/>
                  </a:lnTo>
                  <a:close/>
                </a:path>
              </a:pathLst>
            </a:cu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5"/>
            <p:cNvSpPr/>
            <p:nvPr/>
          </p:nvSpPr>
          <p:spPr>
            <a:xfrm>
              <a:off x="7010429" y="-8467"/>
              <a:ext cx="2142876" cy="6866467"/>
            </a:xfrm>
            <a:custGeom>
              <a:avLst/>
              <a:gdLst/>
              <a:ahLst/>
              <a:cxnLst/>
              <a:rect l="l" t="t" r="r" b="b"/>
              <a:pathLst>
                <a:path w="2853267" h="6866467" extrusionOk="0">
                  <a:moveTo>
                    <a:pt x="0" y="0"/>
                  </a:moveTo>
                  <a:lnTo>
                    <a:pt x="2472267" y="6866467"/>
                  </a:lnTo>
                  <a:lnTo>
                    <a:pt x="2853267" y="6858000"/>
                  </a:lnTo>
                  <a:lnTo>
                    <a:pt x="2853267" y="0"/>
                  </a:lnTo>
                  <a:lnTo>
                    <a:pt x="0" y="0"/>
                  </a:lnTo>
                  <a:close/>
                </a:path>
              </a:pathLst>
            </a:custGeom>
            <a:solidFill>
              <a:srgbClr val="3F7818">
                <a:alpha val="69803"/>
              </a:srgbClr>
            </a:solidFill>
            <a:ln>
              <a:noFill/>
            </a:ln>
          </p:spPr>
          <p:txBody>
            <a:bodyPr/>
            <a:lstStyle/>
            <a:p>
              <a:endParaRPr lang="en-US"/>
            </a:p>
          </p:txBody>
        </p:sp>
        <p:sp>
          <p:nvSpPr>
            <p:cNvPr id="105" name="Google Shape;105;p15"/>
            <p:cNvSpPr/>
            <p:nvPr/>
          </p:nvSpPr>
          <p:spPr>
            <a:xfrm>
              <a:off x="8295776" y="-8467"/>
              <a:ext cx="857530" cy="6866467"/>
            </a:xfrm>
            <a:custGeom>
              <a:avLst/>
              <a:gdLst/>
              <a:ahLst/>
              <a:cxnLst/>
              <a:rect l="l" t="t" r="r" b="b"/>
              <a:pathLst>
                <a:path w="1286933" h="6866467" extrusionOk="0">
                  <a:moveTo>
                    <a:pt x="1016000" y="0"/>
                  </a:moveTo>
                  <a:lnTo>
                    <a:pt x="0" y="6866467"/>
                  </a:lnTo>
                  <a:lnTo>
                    <a:pt x="1286933" y="6866467"/>
                  </a:lnTo>
                  <a:cubicBezTo>
                    <a:pt x="1284111" y="4577645"/>
                    <a:pt x="1281288" y="2288822"/>
                    <a:pt x="1278466" y="0"/>
                  </a:cubicBezTo>
                  <a:lnTo>
                    <a:pt x="1016000" y="0"/>
                  </a:lnTo>
                  <a:close/>
                </a:path>
              </a:pathLst>
            </a:custGeom>
            <a:solidFill>
              <a:srgbClr val="BFE471">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5"/>
            <p:cNvSpPr/>
            <p:nvPr/>
          </p:nvSpPr>
          <p:spPr>
            <a:xfrm>
              <a:off x="8077231" y="-8468"/>
              <a:ext cx="1066770" cy="6866467"/>
            </a:xfrm>
            <a:custGeom>
              <a:avLst/>
              <a:gdLst/>
              <a:ahLst/>
              <a:cxnLst/>
              <a:rect l="l" t="t" r="r" b="b"/>
              <a:pathLst>
                <a:path w="1270244" h="6866467" extrusionOk="0">
                  <a:moveTo>
                    <a:pt x="0" y="0"/>
                  </a:moveTo>
                  <a:lnTo>
                    <a:pt x="1117600" y="6866467"/>
                  </a:lnTo>
                  <a:lnTo>
                    <a:pt x="1270000" y="6866467"/>
                  </a:lnTo>
                  <a:cubicBezTo>
                    <a:pt x="1272822" y="4574822"/>
                    <a:pt x="1250245" y="2291645"/>
                    <a:pt x="1253067" y="0"/>
                  </a:cubicBezTo>
                  <a:lnTo>
                    <a:pt x="0" y="0"/>
                  </a:lnTo>
                  <a:close/>
                </a:path>
              </a:pathLst>
            </a:custGeom>
            <a:solidFill>
              <a:schemeClr val="accent1">
                <a:alpha val="6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5"/>
            <p:cNvSpPr/>
            <p:nvPr/>
          </p:nvSpPr>
          <p:spPr>
            <a:xfrm>
              <a:off x="8060297" y="4893733"/>
              <a:ext cx="1094086" cy="1964267"/>
            </a:xfrm>
            <a:custGeom>
              <a:avLst/>
              <a:gdLst/>
              <a:ahLst/>
              <a:cxnLst/>
              <a:rect l="l" t="t" r="r" b="b"/>
              <a:pathLst>
                <a:path w="1820333" h="3268133" extrusionOk="0">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08;p15"/>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09" name="Google Shape;109;p15"/>
          <p:cNvSpPr txBox="1">
            <a:spLocks noGrp="1"/>
          </p:cNvSpPr>
          <p:nvPr>
            <p:ph type="body" idx="1"/>
          </p:nvPr>
        </p:nvSpPr>
        <p:spPr>
          <a:xfrm>
            <a:off x="609599" y="2160590"/>
            <a:ext cx="6347714"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10" name="Google Shape;110;p15"/>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a:solidFill>
                  <a:srgbClr val="888888"/>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111" name="Google Shape;111;p15"/>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a:solidFill>
                  <a:srgbClr val="888888"/>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112" name="Google Shape;112;p15"/>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900">
                <a:solidFill>
                  <a:schemeClr val="accent1"/>
                </a:solidFill>
                <a:latin typeface="Arial"/>
                <a:ea typeface="Arial"/>
                <a:cs typeface="Arial"/>
                <a:sym typeface="Arial"/>
              </a:defRPr>
            </a:lvl1pPr>
            <a:lvl2pPr marL="0" marR="0" lvl="1" indent="0" algn="r" rtl="0">
              <a:spcBef>
                <a:spcPts val="0"/>
              </a:spcBef>
              <a:spcAft>
                <a:spcPts val="0"/>
              </a:spcAft>
              <a:buNone/>
              <a:defRPr sz="900">
                <a:solidFill>
                  <a:schemeClr val="accent1"/>
                </a:solidFill>
                <a:latin typeface="Arial"/>
                <a:ea typeface="Arial"/>
                <a:cs typeface="Arial"/>
                <a:sym typeface="Arial"/>
              </a:defRPr>
            </a:lvl2pPr>
            <a:lvl3pPr marL="0" marR="0" lvl="2" indent="0" algn="r" rtl="0">
              <a:spcBef>
                <a:spcPts val="0"/>
              </a:spcBef>
              <a:spcAft>
                <a:spcPts val="0"/>
              </a:spcAft>
              <a:buNone/>
              <a:defRPr sz="900">
                <a:solidFill>
                  <a:schemeClr val="accent1"/>
                </a:solidFill>
                <a:latin typeface="Arial"/>
                <a:ea typeface="Arial"/>
                <a:cs typeface="Arial"/>
                <a:sym typeface="Arial"/>
              </a:defRPr>
            </a:lvl3pPr>
            <a:lvl4pPr marL="0" marR="0" lvl="3" indent="0" algn="r" rtl="0">
              <a:spcBef>
                <a:spcPts val="0"/>
              </a:spcBef>
              <a:spcAft>
                <a:spcPts val="0"/>
              </a:spcAft>
              <a:buNone/>
              <a:defRPr sz="900">
                <a:solidFill>
                  <a:schemeClr val="accent1"/>
                </a:solidFill>
                <a:latin typeface="Arial"/>
                <a:ea typeface="Arial"/>
                <a:cs typeface="Arial"/>
                <a:sym typeface="Arial"/>
              </a:defRPr>
            </a:lvl4pPr>
            <a:lvl5pPr marL="0" marR="0" lvl="4" indent="0" algn="r" rtl="0">
              <a:spcBef>
                <a:spcPts val="0"/>
              </a:spcBef>
              <a:spcAft>
                <a:spcPts val="0"/>
              </a:spcAft>
              <a:buNone/>
              <a:defRPr sz="900">
                <a:solidFill>
                  <a:schemeClr val="accent1"/>
                </a:solidFill>
                <a:latin typeface="Arial"/>
                <a:ea typeface="Arial"/>
                <a:cs typeface="Arial"/>
                <a:sym typeface="Arial"/>
              </a:defRPr>
            </a:lvl5pPr>
            <a:lvl6pPr marL="0" marR="0" lvl="5" indent="0" algn="r" rtl="0">
              <a:spcBef>
                <a:spcPts val="0"/>
              </a:spcBef>
              <a:spcAft>
                <a:spcPts val="0"/>
              </a:spcAft>
              <a:buNone/>
              <a:defRPr sz="900">
                <a:solidFill>
                  <a:schemeClr val="accent1"/>
                </a:solidFill>
                <a:latin typeface="Arial"/>
                <a:ea typeface="Arial"/>
                <a:cs typeface="Arial"/>
                <a:sym typeface="Arial"/>
              </a:defRPr>
            </a:lvl6pPr>
            <a:lvl7pPr marL="0" marR="0" lvl="6" indent="0" algn="r" rtl="0">
              <a:spcBef>
                <a:spcPts val="0"/>
              </a:spcBef>
              <a:spcAft>
                <a:spcPts val="0"/>
              </a:spcAft>
              <a:buNone/>
              <a:defRPr sz="900">
                <a:solidFill>
                  <a:schemeClr val="accent1"/>
                </a:solidFill>
                <a:latin typeface="Arial"/>
                <a:ea typeface="Arial"/>
                <a:cs typeface="Arial"/>
                <a:sym typeface="Arial"/>
              </a:defRPr>
            </a:lvl7pPr>
            <a:lvl8pPr marL="0" marR="0" lvl="7" indent="0" algn="r" rtl="0">
              <a:spcBef>
                <a:spcPts val="0"/>
              </a:spcBef>
              <a:spcAft>
                <a:spcPts val="0"/>
              </a:spcAft>
              <a:buNone/>
              <a:defRPr sz="900">
                <a:solidFill>
                  <a:schemeClr val="accent1"/>
                </a:solidFill>
                <a:latin typeface="Arial"/>
                <a:ea typeface="Arial"/>
                <a:cs typeface="Arial"/>
                <a:sym typeface="Arial"/>
              </a:defRPr>
            </a:lvl8pPr>
            <a:lvl9pPr marL="0" marR="0" lvl="8" indent="0" algn="r" rtl="0">
              <a:spcBef>
                <a:spcPts val="0"/>
              </a:spcBef>
              <a:spcAft>
                <a:spcPts val="0"/>
              </a:spcAft>
              <a:buNone/>
              <a:defRPr sz="900">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yecplc.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www.laramieopenschool.or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31.jp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66"/>
        </a:solidFill>
        <a:effectLst/>
      </p:bgPr>
    </p:bg>
    <p:spTree>
      <p:nvGrpSpPr>
        <p:cNvPr id="1" name="Shape 234"/>
        <p:cNvGrpSpPr/>
        <p:nvPr/>
      </p:nvGrpSpPr>
      <p:grpSpPr>
        <a:xfrm>
          <a:off x="0" y="0"/>
          <a:ext cx="0" cy="0"/>
          <a:chOff x="0" y="0"/>
          <a:chExt cx="0" cy="0"/>
        </a:xfrm>
      </p:grpSpPr>
      <p:sp>
        <p:nvSpPr>
          <p:cNvPr id="235" name="Google Shape;235;p32"/>
          <p:cNvSpPr/>
          <p:nvPr/>
        </p:nvSpPr>
        <p:spPr>
          <a:xfrm>
            <a:off x="0" y="0"/>
            <a:ext cx="9141714" cy="6858000"/>
          </a:xfrm>
          <a:prstGeom prst="rect">
            <a:avLst/>
          </a:prstGeom>
          <a:solidFill>
            <a:srgbClr val="FFFF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236" name="Google Shape;236;p32"/>
          <p:cNvSpPr/>
          <p:nvPr/>
        </p:nvSpPr>
        <p:spPr>
          <a:xfrm>
            <a:off x="4804614" y="2355786"/>
            <a:ext cx="3739311" cy="3531073"/>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237" name="Google Shape;237;p32"/>
          <p:cNvSpPr txBox="1">
            <a:spLocks noGrp="1"/>
          </p:cNvSpPr>
          <p:nvPr>
            <p:ph type="ctrTitle"/>
          </p:nvPr>
        </p:nvSpPr>
        <p:spPr>
          <a:xfrm>
            <a:off x="5669859" y="2723322"/>
            <a:ext cx="2632766" cy="22367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3800"/>
              <a:buFont typeface="Calibri"/>
              <a:buNone/>
            </a:pPr>
            <a:r>
              <a:rPr lang="en-US" sz="3800">
                <a:solidFill>
                  <a:srgbClr val="FFFFFF"/>
                </a:solidFill>
              </a:rPr>
              <a:t>The Open School </a:t>
            </a:r>
            <a:br>
              <a:rPr lang="en-US" sz="3800">
                <a:solidFill>
                  <a:srgbClr val="FFFFFF"/>
                </a:solidFill>
              </a:rPr>
            </a:br>
            <a:r>
              <a:rPr lang="en-US" sz="3800">
                <a:solidFill>
                  <a:srgbClr val="FFFFFF"/>
                </a:solidFill>
              </a:rPr>
              <a:t>Parent Information</a:t>
            </a:r>
            <a:endParaRPr/>
          </a:p>
        </p:txBody>
      </p:sp>
      <p:sp>
        <p:nvSpPr>
          <p:cNvPr id="238" name="Google Shape;238;p32"/>
          <p:cNvSpPr txBox="1">
            <a:spLocks noGrp="1"/>
          </p:cNvSpPr>
          <p:nvPr>
            <p:ph type="subTitle" idx="1"/>
          </p:nvPr>
        </p:nvSpPr>
        <p:spPr>
          <a:xfrm>
            <a:off x="5620009" y="4960050"/>
            <a:ext cx="2632800" cy="758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EFFFF"/>
              </a:buClr>
              <a:buSzPct val="100000"/>
              <a:buNone/>
            </a:pPr>
            <a:endParaRPr sz="1700" b="1">
              <a:solidFill>
                <a:srgbClr val="FEFFFF"/>
              </a:solidFill>
            </a:endParaRPr>
          </a:p>
          <a:p>
            <a:pPr marL="0" lvl="0" indent="0" algn="l" rtl="0">
              <a:lnSpc>
                <a:spcPct val="90000"/>
              </a:lnSpc>
              <a:spcBef>
                <a:spcPts val="0"/>
              </a:spcBef>
              <a:spcAft>
                <a:spcPts val="0"/>
              </a:spcAft>
              <a:buClr>
                <a:srgbClr val="FEFFFF"/>
              </a:buClr>
              <a:buSzPct val="100000"/>
              <a:buNone/>
            </a:pPr>
            <a:endParaRPr sz="1700" b="1">
              <a:solidFill>
                <a:srgbClr val="FEFFFF"/>
              </a:solidFill>
            </a:endParaRPr>
          </a:p>
          <a:p>
            <a:pPr marL="0" lvl="0" indent="0" algn="l" rtl="0">
              <a:lnSpc>
                <a:spcPct val="90000"/>
              </a:lnSpc>
              <a:spcBef>
                <a:spcPts val="1000"/>
              </a:spcBef>
              <a:spcAft>
                <a:spcPts val="0"/>
              </a:spcAft>
              <a:buClr>
                <a:schemeClr val="lt1"/>
              </a:buClr>
              <a:buSzPct val="100000"/>
              <a:buNone/>
            </a:pPr>
            <a:endParaRPr sz="1700">
              <a:solidFill>
                <a:srgbClr val="FEFFFF"/>
              </a:solidFill>
            </a:endParaRPr>
          </a:p>
        </p:txBody>
      </p:sp>
      <p:sp>
        <p:nvSpPr>
          <p:cNvPr id="239" name="Google Shape;239;p32"/>
          <p:cNvSpPr/>
          <p:nvPr/>
        </p:nvSpPr>
        <p:spPr>
          <a:xfrm>
            <a:off x="4807336" y="1654168"/>
            <a:ext cx="616870" cy="4232692"/>
          </a:xfrm>
          <a:custGeom>
            <a:avLst/>
            <a:gdLst/>
            <a:ahLst/>
            <a:cxnLst/>
            <a:rect l="l" t="t" r="r" b="b"/>
            <a:pathLst>
              <a:path w="491" h="2732" extrusionOk="0">
                <a:moveTo>
                  <a:pt x="491" y="2247"/>
                </a:moveTo>
                <a:lnTo>
                  <a:pt x="0" y="2732"/>
                </a:lnTo>
                <a:lnTo>
                  <a:pt x="0" y="486"/>
                </a:lnTo>
                <a:lnTo>
                  <a:pt x="491" y="0"/>
                </a:lnTo>
                <a:lnTo>
                  <a:pt x="491" y="2247"/>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240" name="Google Shape;240;p32"/>
          <p:cNvSpPr/>
          <p:nvPr/>
        </p:nvSpPr>
        <p:spPr>
          <a:xfrm>
            <a:off x="4908390" y="1311136"/>
            <a:ext cx="515815" cy="3820236"/>
          </a:xfrm>
          <a:custGeom>
            <a:avLst/>
            <a:gdLst/>
            <a:ahLst/>
            <a:cxnLst/>
            <a:rect l="l" t="t" r="r" b="b"/>
            <a:pathLst>
              <a:path w="414" h="2447" extrusionOk="0">
                <a:moveTo>
                  <a:pt x="414" y="2447"/>
                </a:moveTo>
                <a:lnTo>
                  <a:pt x="0" y="2247"/>
                </a:lnTo>
                <a:lnTo>
                  <a:pt x="0" y="0"/>
                </a:lnTo>
                <a:lnTo>
                  <a:pt x="414" y="200"/>
                </a:lnTo>
                <a:lnTo>
                  <a:pt x="414" y="2447"/>
                </a:lnTo>
                <a:close/>
              </a:path>
            </a:pathLst>
          </a:custGeom>
          <a:solidFill>
            <a:srgbClr val="2F54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241" name="Google Shape;241;p32"/>
          <p:cNvSpPr/>
          <p:nvPr/>
        </p:nvSpPr>
        <p:spPr>
          <a:xfrm>
            <a:off x="4908390" y="1126737"/>
            <a:ext cx="260400" cy="3699705"/>
          </a:xfrm>
          <a:custGeom>
            <a:avLst/>
            <a:gdLst/>
            <a:ahLst/>
            <a:cxnLst/>
            <a:rect l="l" t="t" r="r" b="b"/>
            <a:pathLst>
              <a:path w="209" h="2358" extrusionOk="0">
                <a:moveTo>
                  <a:pt x="209" y="2246"/>
                </a:moveTo>
                <a:lnTo>
                  <a:pt x="0" y="2358"/>
                </a:lnTo>
                <a:lnTo>
                  <a:pt x="0" y="111"/>
                </a:lnTo>
                <a:lnTo>
                  <a:pt x="209" y="0"/>
                </a:lnTo>
                <a:lnTo>
                  <a:pt x="209" y="2246"/>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242" name="Google Shape;242;p32"/>
          <p:cNvSpPr/>
          <p:nvPr/>
        </p:nvSpPr>
        <p:spPr>
          <a:xfrm>
            <a:off x="944144" y="1120020"/>
            <a:ext cx="4224646" cy="3509529"/>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243" name="Google Shape;243;p32"/>
          <p:cNvPicPr preferRelativeResize="0"/>
          <p:nvPr/>
        </p:nvPicPr>
        <p:blipFill rotWithShape="1">
          <a:blip r:embed="rId3">
            <a:alphaModFix/>
          </a:blip>
          <a:srcRect/>
          <a:stretch/>
        </p:blipFill>
        <p:spPr>
          <a:xfrm>
            <a:off x="1078848" y="1500107"/>
            <a:ext cx="3968223" cy="275923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8135"/>
        </a:solidFill>
        <a:effectLst/>
      </p:bgPr>
    </p:bg>
    <p:spTree>
      <p:nvGrpSpPr>
        <p:cNvPr id="1" name="Shape 378"/>
        <p:cNvGrpSpPr/>
        <p:nvPr/>
      </p:nvGrpSpPr>
      <p:grpSpPr>
        <a:xfrm>
          <a:off x="0" y="0"/>
          <a:ext cx="0" cy="0"/>
          <a:chOff x="0" y="0"/>
          <a:chExt cx="0" cy="0"/>
        </a:xfrm>
      </p:grpSpPr>
      <p:sp>
        <p:nvSpPr>
          <p:cNvPr id="379" name="Google Shape;379;p41"/>
          <p:cNvSpPr/>
          <p:nvPr/>
        </p:nvSpPr>
        <p:spPr>
          <a:xfrm>
            <a:off x="0" y="0"/>
            <a:ext cx="9144000"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380" name="Google Shape;380;p41"/>
          <p:cNvPicPr preferRelativeResize="0"/>
          <p:nvPr/>
        </p:nvPicPr>
        <p:blipFill rotWithShape="1">
          <a:blip r:embed="rId3">
            <a:alphaModFix amt="35000"/>
          </a:blip>
          <a:srcRect l="8246" r="2752" b="-1"/>
          <a:stretch/>
        </p:blipFill>
        <p:spPr>
          <a:xfrm>
            <a:off x="20" y="10"/>
            <a:ext cx="9143980" cy="6857990"/>
          </a:xfrm>
          <a:prstGeom prst="rect">
            <a:avLst/>
          </a:prstGeom>
          <a:solidFill>
            <a:srgbClr val="548135"/>
          </a:solidFill>
          <a:ln>
            <a:noFill/>
          </a:ln>
        </p:spPr>
      </p:pic>
      <p:sp>
        <p:nvSpPr>
          <p:cNvPr id="381" name="Google Shape;381;p4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en-US">
                <a:solidFill>
                  <a:srgbClr val="FFFFFF"/>
                </a:solidFill>
              </a:rPr>
              <a:t>Monthly Schedules</a:t>
            </a:r>
            <a:endParaRPr/>
          </a:p>
        </p:txBody>
      </p:sp>
      <p:grpSp>
        <p:nvGrpSpPr>
          <p:cNvPr id="382" name="Google Shape;382;p41"/>
          <p:cNvGrpSpPr/>
          <p:nvPr/>
        </p:nvGrpSpPr>
        <p:grpSpPr>
          <a:xfrm>
            <a:off x="634695" y="2374026"/>
            <a:ext cx="7874608" cy="3254534"/>
            <a:chOff x="6045" y="548401"/>
            <a:chExt cx="7874608" cy="3254534"/>
          </a:xfrm>
        </p:grpSpPr>
        <p:sp>
          <p:nvSpPr>
            <p:cNvPr id="383" name="Google Shape;383;p41"/>
            <p:cNvSpPr/>
            <p:nvPr/>
          </p:nvSpPr>
          <p:spPr>
            <a:xfrm>
              <a:off x="2280144" y="1185451"/>
              <a:ext cx="492856" cy="91440"/>
            </a:xfrm>
            <a:custGeom>
              <a:avLst/>
              <a:gdLst/>
              <a:ahLst/>
              <a:cxnLst/>
              <a:rect l="l" t="t" r="r" b="b"/>
              <a:pathLst>
                <a:path w="120000" h="120000" extrusionOk="0">
                  <a:moveTo>
                    <a:pt x="0" y="60000"/>
                  </a:moveTo>
                  <a:lnTo>
                    <a:pt x="120000" y="60000"/>
                  </a:lnTo>
                </a:path>
              </a:pathLst>
            </a:custGeom>
            <a:noFill/>
            <a:ln w="9525" cap="flat" cmpd="sng">
              <a:solidFill>
                <a:schemeClr val="accent2"/>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1"/>
            <p:cNvSpPr txBox="1"/>
            <p:nvPr/>
          </p:nvSpPr>
          <p:spPr>
            <a:xfrm>
              <a:off x="2513486" y="1228553"/>
              <a:ext cx="26172" cy="523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Arial"/>
                <a:buNone/>
              </a:pPr>
              <a:endParaRPr sz="500">
                <a:solidFill>
                  <a:schemeClr val="lt1"/>
                </a:solidFill>
                <a:latin typeface="Arial"/>
                <a:ea typeface="Arial"/>
                <a:cs typeface="Arial"/>
                <a:sym typeface="Arial"/>
              </a:endParaRPr>
            </a:p>
          </p:txBody>
        </p:sp>
        <p:sp>
          <p:nvSpPr>
            <p:cNvPr id="385" name="Google Shape;385;p41"/>
            <p:cNvSpPr/>
            <p:nvPr/>
          </p:nvSpPr>
          <p:spPr>
            <a:xfrm>
              <a:off x="6045" y="548401"/>
              <a:ext cx="2275898" cy="1365538"/>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1"/>
            <p:cNvSpPr txBox="1"/>
            <p:nvPr/>
          </p:nvSpPr>
          <p:spPr>
            <a:xfrm>
              <a:off x="6045" y="548401"/>
              <a:ext cx="2275898" cy="1365538"/>
            </a:xfrm>
            <a:prstGeom prst="rect">
              <a:avLst/>
            </a:prstGeom>
            <a:noFill/>
            <a:ln>
              <a:noFill/>
            </a:ln>
          </p:spPr>
          <p:txBody>
            <a:bodyPr spcFirstLastPara="1" wrap="square" lIns="111500" tIns="117050" rIns="111500" bIns="1170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One-month notice to change schedules</a:t>
              </a:r>
              <a:endParaRPr/>
            </a:p>
          </p:txBody>
        </p:sp>
        <p:sp>
          <p:nvSpPr>
            <p:cNvPr id="387" name="Google Shape;387;p41"/>
            <p:cNvSpPr/>
            <p:nvPr/>
          </p:nvSpPr>
          <p:spPr>
            <a:xfrm>
              <a:off x="5079499" y="1185451"/>
              <a:ext cx="492856" cy="91440"/>
            </a:xfrm>
            <a:custGeom>
              <a:avLst/>
              <a:gdLst/>
              <a:ahLst/>
              <a:cxnLst/>
              <a:rect l="l" t="t" r="r" b="b"/>
              <a:pathLst>
                <a:path w="120000" h="120000" extrusionOk="0">
                  <a:moveTo>
                    <a:pt x="0" y="60000"/>
                  </a:moveTo>
                  <a:lnTo>
                    <a:pt x="120000" y="60000"/>
                  </a:lnTo>
                </a:path>
              </a:pathLst>
            </a:custGeom>
            <a:noFill/>
            <a:ln w="9525" cap="flat" cmpd="sng">
              <a:solidFill>
                <a:srgbClr val="D77850"/>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1"/>
            <p:cNvSpPr txBox="1"/>
            <p:nvPr/>
          </p:nvSpPr>
          <p:spPr>
            <a:xfrm>
              <a:off x="5312841" y="1228553"/>
              <a:ext cx="26172" cy="523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Arial"/>
                <a:buNone/>
              </a:pPr>
              <a:endParaRPr sz="500">
                <a:solidFill>
                  <a:schemeClr val="lt1"/>
                </a:solidFill>
                <a:latin typeface="Arial"/>
                <a:ea typeface="Arial"/>
                <a:cs typeface="Arial"/>
                <a:sym typeface="Arial"/>
              </a:endParaRPr>
            </a:p>
          </p:txBody>
        </p:sp>
        <p:sp>
          <p:nvSpPr>
            <p:cNvPr id="389" name="Google Shape;389;p41"/>
            <p:cNvSpPr/>
            <p:nvPr/>
          </p:nvSpPr>
          <p:spPr>
            <a:xfrm>
              <a:off x="2805400" y="548401"/>
              <a:ext cx="2275898" cy="1365538"/>
            </a:xfrm>
            <a:prstGeom prst="rect">
              <a:avLst/>
            </a:prstGeom>
            <a:solidFill>
              <a:srgbClr val="DB784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1"/>
            <p:cNvSpPr txBox="1"/>
            <p:nvPr/>
          </p:nvSpPr>
          <p:spPr>
            <a:xfrm>
              <a:off x="2805400" y="548401"/>
              <a:ext cx="2275898" cy="1365538"/>
            </a:xfrm>
            <a:prstGeom prst="rect">
              <a:avLst/>
            </a:prstGeom>
            <a:noFill/>
            <a:ln>
              <a:noFill/>
            </a:ln>
          </p:spPr>
          <p:txBody>
            <a:bodyPr spcFirstLastPara="1" wrap="square" lIns="111500" tIns="117050" rIns="111500" bIns="1170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Add on sessions – may or may not be available – see Shelly to check class ratios</a:t>
              </a:r>
              <a:endParaRPr/>
            </a:p>
          </p:txBody>
        </p:sp>
        <p:sp>
          <p:nvSpPr>
            <p:cNvPr id="391" name="Google Shape;391;p41"/>
            <p:cNvSpPr/>
            <p:nvPr/>
          </p:nvSpPr>
          <p:spPr>
            <a:xfrm>
              <a:off x="1143995" y="1912140"/>
              <a:ext cx="5598709" cy="492856"/>
            </a:xfrm>
            <a:custGeom>
              <a:avLst/>
              <a:gdLst/>
              <a:ahLst/>
              <a:cxnLst/>
              <a:rect l="l" t="t" r="r" b="b"/>
              <a:pathLst>
                <a:path w="120000" h="120000" extrusionOk="0">
                  <a:moveTo>
                    <a:pt x="120000" y="0"/>
                  </a:moveTo>
                  <a:lnTo>
                    <a:pt x="120000" y="64163"/>
                  </a:lnTo>
                  <a:lnTo>
                    <a:pt x="0" y="64163"/>
                  </a:lnTo>
                  <a:lnTo>
                    <a:pt x="0" y="120000"/>
                  </a:lnTo>
                </a:path>
              </a:pathLst>
            </a:custGeom>
            <a:noFill/>
            <a:ln w="9525" cap="flat" cmpd="sng">
              <a:solidFill>
                <a:srgbClr val="C47F6E"/>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1"/>
            <p:cNvSpPr txBox="1"/>
            <p:nvPr/>
          </p:nvSpPr>
          <p:spPr>
            <a:xfrm>
              <a:off x="3802771" y="2155951"/>
              <a:ext cx="281156" cy="523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Arial"/>
                <a:buNone/>
              </a:pPr>
              <a:endParaRPr sz="500">
                <a:solidFill>
                  <a:schemeClr val="lt1"/>
                </a:solidFill>
                <a:latin typeface="Arial"/>
                <a:ea typeface="Arial"/>
                <a:cs typeface="Arial"/>
                <a:sym typeface="Arial"/>
              </a:endParaRPr>
            </a:p>
          </p:txBody>
        </p:sp>
        <p:sp>
          <p:nvSpPr>
            <p:cNvPr id="393" name="Google Shape;393;p41"/>
            <p:cNvSpPr/>
            <p:nvPr/>
          </p:nvSpPr>
          <p:spPr>
            <a:xfrm>
              <a:off x="5604755" y="548401"/>
              <a:ext cx="2275898" cy="1365538"/>
            </a:xfrm>
            <a:prstGeom prst="rect">
              <a:avLst/>
            </a:prstGeom>
            <a:solidFill>
              <a:srgbClr val="CB7C6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1"/>
            <p:cNvSpPr txBox="1"/>
            <p:nvPr/>
          </p:nvSpPr>
          <p:spPr>
            <a:xfrm>
              <a:off x="5604755" y="548401"/>
              <a:ext cx="2275898" cy="1365538"/>
            </a:xfrm>
            <a:prstGeom prst="rect">
              <a:avLst/>
            </a:prstGeom>
            <a:noFill/>
            <a:ln>
              <a:noFill/>
            </a:ln>
          </p:spPr>
          <p:txBody>
            <a:bodyPr spcFirstLastPara="1" wrap="square" lIns="111500" tIns="117050" rIns="111500" bIns="1170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We have a little bit of flexibility in schedules.  See Shelly if you need to add a session on random days.</a:t>
              </a:r>
              <a:endParaRPr/>
            </a:p>
          </p:txBody>
        </p:sp>
        <p:sp>
          <p:nvSpPr>
            <p:cNvPr id="395" name="Google Shape;395;p41"/>
            <p:cNvSpPr/>
            <p:nvPr/>
          </p:nvSpPr>
          <p:spPr>
            <a:xfrm>
              <a:off x="2280144" y="3074446"/>
              <a:ext cx="492856" cy="91440"/>
            </a:xfrm>
            <a:custGeom>
              <a:avLst/>
              <a:gdLst/>
              <a:ahLst/>
              <a:cxnLst/>
              <a:rect l="l" t="t" r="r" b="b"/>
              <a:pathLst>
                <a:path w="120000" h="120000" extrusionOk="0">
                  <a:moveTo>
                    <a:pt x="0" y="60000"/>
                  </a:moveTo>
                  <a:lnTo>
                    <a:pt x="120000" y="60000"/>
                  </a:lnTo>
                </a:path>
              </a:pathLst>
            </a:custGeom>
            <a:noFill/>
            <a:ln w="9525" cap="flat" cmpd="sng">
              <a:solidFill>
                <a:srgbClr val="B38E8A"/>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1"/>
            <p:cNvSpPr txBox="1"/>
            <p:nvPr/>
          </p:nvSpPr>
          <p:spPr>
            <a:xfrm>
              <a:off x="2513486" y="3117549"/>
              <a:ext cx="26172" cy="523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Arial"/>
                <a:buNone/>
              </a:pPr>
              <a:endParaRPr sz="500">
                <a:solidFill>
                  <a:schemeClr val="lt1"/>
                </a:solidFill>
                <a:latin typeface="Arial"/>
                <a:ea typeface="Arial"/>
                <a:cs typeface="Arial"/>
                <a:sym typeface="Arial"/>
              </a:endParaRPr>
            </a:p>
          </p:txBody>
        </p:sp>
        <p:sp>
          <p:nvSpPr>
            <p:cNvPr id="397" name="Google Shape;397;p41"/>
            <p:cNvSpPr/>
            <p:nvPr/>
          </p:nvSpPr>
          <p:spPr>
            <a:xfrm>
              <a:off x="6045" y="2437397"/>
              <a:ext cx="2275898" cy="1365538"/>
            </a:xfrm>
            <a:prstGeom prst="rect">
              <a:avLst/>
            </a:prstGeom>
            <a:solidFill>
              <a:srgbClr val="BC857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1"/>
            <p:cNvSpPr txBox="1"/>
            <p:nvPr/>
          </p:nvSpPr>
          <p:spPr>
            <a:xfrm>
              <a:off x="6045" y="2437397"/>
              <a:ext cx="2275898" cy="1365538"/>
            </a:xfrm>
            <a:prstGeom prst="rect">
              <a:avLst/>
            </a:prstGeom>
            <a:noFill/>
            <a:ln>
              <a:noFill/>
            </a:ln>
          </p:spPr>
          <p:txBody>
            <a:bodyPr spcFirstLastPara="1" wrap="square" lIns="111500" tIns="117050" rIns="111500" bIns="1170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Pay for added extra sessions the following month</a:t>
              </a:r>
              <a:endParaRPr/>
            </a:p>
          </p:txBody>
        </p:sp>
        <p:sp>
          <p:nvSpPr>
            <p:cNvPr id="399" name="Google Shape;399;p41"/>
            <p:cNvSpPr/>
            <p:nvPr/>
          </p:nvSpPr>
          <p:spPr>
            <a:xfrm>
              <a:off x="5079499" y="3074446"/>
              <a:ext cx="492856" cy="91440"/>
            </a:xfrm>
            <a:custGeom>
              <a:avLst/>
              <a:gdLst/>
              <a:ahLst/>
              <a:cxnLst/>
              <a:rect l="l" t="t" r="r" b="b"/>
              <a:pathLst>
                <a:path w="120000" h="120000" extrusionOk="0">
                  <a:moveTo>
                    <a:pt x="0" y="60000"/>
                  </a:moveTo>
                  <a:lnTo>
                    <a:pt x="120000" y="60000"/>
                  </a:lnTo>
                </a:path>
              </a:pathLst>
            </a:custGeom>
            <a:noFill/>
            <a:ln w="9525" cap="flat" cmpd="sng">
              <a:solidFill>
                <a:srgbClr val="A4A4A4"/>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1"/>
            <p:cNvSpPr txBox="1"/>
            <p:nvPr/>
          </p:nvSpPr>
          <p:spPr>
            <a:xfrm>
              <a:off x="5312841" y="3117549"/>
              <a:ext cx="26172" cy="523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Arial"/>
                <a:buNone/>
              </a:pPr>
              <a:endParaRPr sz="500">
                <a:solidFill>
                  <a:schemeClr val="lt1"/>
                </a:solidFill>
                <a:latin typeface="Arial"/>
                <a:ea typeface="Arial"/>
                <a:cs typeface="Arial"/>
                <a:sym typeface="Arial"/>
              </a:endParaRPr>
            </a:p>
          </p:txBody>
        </p:sp>
        <p:sp>
          <p:nvSpPr>
            <p:cNvPr id="401" name="Google Shape;401;p41"/>
            <p:cNvSpPr/>
            <p:nvPr/>
          </p:nvSpPr>
          <p:spPr>
            <a:xfrm>
              <a:off x="2805400" y="2437397"/>
              <a:ext cx="2275898" cy="1365538"/>
            </a:xfrm>
            <a:prstGeom prst="rect">
              <a:avLst/>
            </a:prstGeom>
            <a:solidFill>
              <a:srgbClr val="AF939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1"/>
            <p:cNvSpPr txBox="1"/>
            <p:nvPr/>
          </p:nvSpPr>
          <p:spPr>
            <a:xfrm>
              <a:off x="2805400" y="2437397"/>
              <a:ext cx="2275898" cy="1365538"/>
            </a:xfrm>
            <a:prstGeom prst="rect">
              <a:avLst/>
            </a:prstGeom>
            <a:noFill/>
            <a:ln>
              <a:noFill/>
            </a:ln>
          </p:spPr>
          <p:txBody>
            <a:bodyPr spcFirstLastPara="1" wrap="square" lIns="111500" tIns="117050" rIns="111500" bIns="1170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If you have a schedule change right now, see Shelly  </a:t>
              </a:r>
              <a:endParaRPr/>
            </a:p>
          </p:txBody>
        </p:sp>
        <p:sp>
          <p:nvSpPr>
            <p:cNvPr id="403" name="Google Shape;403;p41"/>
            <p:cNvSpPr/>
            <p:nvPr/>
          </p:nvSpPr>
          <p:spPr>
            <a:xfrm>
              <a:off x="5604755" y="2437397"/>
              <a:ext cx="2275898" cy="1365538"/>
            </a:xfrm>
            <a:prstGeom prst="rect">
              <a:avLst/>
            </a:prstGeom>
            <a:solidFill>
              <a:srgbClr val="A4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1"/>
            <p:cNvSpPr txBox="1"/>
            <p:nvPr/>
          </p:nvSpPr>
          <p:spPr>
            <a:xfrm>
              <a:off x="5604755" y="2437397"/>
              <a:ext cx="2275898" cy="1365538"/>
            </a:xfrm>
            <a:prstGeom prst="rect">
              <a:avLst/>
            </a:prstGeom>
            <a:noFill/>
            <a:ln>
              <a:noFill/>
            </a:ln>
          </p:spPr>
          <p:txBody>
            <a:bodyPr spcFirstLastPara="1" wrap="square" lIns="111500" tIns="117050" rIns="111500" bIns="1170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Enrichment </a:t>
              </a:r>
              <a:endParaRPr/>
            </a:p>
            <a:p>
              <a:pPr marL="0" marR="0" lvl="0" indent="0" algn="ctr" rtl="0">
                <a:lnSpc>
                  <a:spcPct val="90000"/>
                </a:lnSpc>
                <a:spcBef>
                  <a:spcPts val="560"/>
                </a:spcBef>
                <a:spcAft>
                  <a:spcPts val="0"/>
                </a:spcAft>
                <a:buClr>
                  <a:schemeClr val="lt1"/>
                </a:buClr>
                <a:buSzPts val="1600"/>
                <a:buFont typeface="Arial"/>
                <a:buNone/>
              </a:pPr>
              <a:r>
                <a:rPr lang="en-US" sz="1600">
                  <a:solidFill>
                    <a:schemeClr val="lt1"/>
                  </a:solidFill>
                  <a:latin typeface="Arial"/>
                  <a:ea typeface="Arial"/>
                  <a:cs typeface="Arial"/>
                  <a:sym typeface="Arial"/>
                </a:rPr>
                <a:t>Has to be regularly scheduled</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09"/>
        <p:cNvGrpSpPr/>
        <p:nvPr/>
      </p:nvGrpSpPr>
      <p:grpSpPr>
        <a:xfrm>
          <a:off x="0" y="0"/>
          <a:ext cx="0" cy="0"/>
          <a:chOff x="0" y="0"/>
          <a:chExt cx="0" cy="0"/>
        </a:xfrm>
      </p:grpSpPr>
      <p:sp>
        <p:nvSpPr>
          <p:cNvPr id="410" name="Google Shape;410;p42"/>
          <p:cNvSpPr/>
          <p:nvPr/>
        </p:nvSpPr>
        <p:spPr>
          <a:xfrm>
            <a:off x="0" y="0"/>
            <a:ext cx="9141714"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11" name="Google Shape;411;p42"/>
          <p:cNvSpPr/>
          <p:nvPr/>
        </p:nvSpPr>
        <p:spPr>
          <a:xfrm>
            <a:off x="307282" y="1022350"/>
            <a:ext cx="532209" cy="2095501"/>
          </a:xfrm>
          <a:custGeom>
            <a:avLst/>
            <a:gdLst/>
            <a:ahLst/>
            <a:cxnLst/>
            <a:rect l="l" t="t" r="r" b="b"/>
            <a:pathLst>
              <a:path w="447" h="1363" extrusionOk="0">
                <a:moveTo>
                  <a:pt x="447" y="1363"/>
                </a:moveTo>
                <a:lnTo>
                  <a:pt x="0" y="987"/>
                </a:lnTo>
                <a:lnTo>
                  <a:pt x="0" y="0"/>
                </a:lnTo>
                <a:lnTo>
                  <a:pt x="447" y="376"/>
                </a:lnTo>
                <a:lnTo>
                  <a:pt x="447" y="1363"/>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412" name="Google Shape;412;p42"/>
          <p:cNvSpPr/>
          <p:nvPr/>
        </p:nvSpPr>
        <p:spPr>
          <a:xfrm>
            <a:off x="307282" y="837744"/>
            <a:ext cx="302419" cy="1705431"/>
          </a:xfrm>
          <a:custGeom>
            <a:avLst/>
            <a:gdLst/>
            <a:ahLst/>
            <a:cxnLst/>
            <a:rect l="l" t="t" r="r" b="b"/>
            <a:pathLst>
              <a:path w="254" h="1109" extrusionOk="0">
                <a:moveTo>
                  <a:pt x="254" y="987"/>
                </a:moveTo>
                <a:lnTo>
                  <a:pt x="0" y="1109"/>
                </a:lnTo>
                <a:lnTo>
                  <a:pt x="0" y="119"/>
                </a:lnTo>
                <a:lnTo>
                  <a:pt x="254" y="0"/>
                </a:lnTo>
                <a:lnTo>
                  <a:pt x="254" y="987"/>
                </a:lnTo>
                <a:close/>
              </a:path>
            </a:pathLst>
          </a:custGeom>
          <a:solidFill>
            <a:srgbClr val="2F54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413" name="Google Shape;413;p42"/>
          <p:cNvSpPr/>
          <p:nvPr/>
        </p:nvSpPr>
        <p:spPr>
          <a:xfrm>
            <a:off x="483495" y="640894"/>
            <a:ext cx="126206" cy="1713195"/>
          </a:xfrm>
          <a:custGeom>
            <a:avLst/>
            <a:gdLst/>
            <a:ahLst/>
            <a:cxnLst/>
            <a:rect l="l" t="t" r="r" b="b"/>
            <a:pathLst>
              <a:path w="106" h="1114" extrusionOk="0">
                <a:moveTo>
                  <a:pt x="106" y="1114"/>
                </a:moveTo>
                <a:lnTo>
                  <a:pt x="0" y="1005"/>
                </a:lnTo>
                <a:lnTo>
                  <a:pt x="0" y="0"/>
                </a:lnTo>
                <a:lnTo>
                  <a:pt x="106" y="110"/>
                </a:lnTo>
                <a:lnTo>
                  <a:pt x="106" y="1114"/>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414" name="Google Shape;414;p42"/>
          <p:cNvSpPr/>
          <p:nvPr/>
        </p:nvSpPr>
        <p:spPr>
          <a:xfrm>
            <a:off x="8417402" y="635716"/>
            <a:ext cx="246459" cy="1742360"/>
          </a:xfrm>
          <a:custGeom>
            <a:avLst/>
            <a:gdLst/>
            <a:ahLst/>
            <a:cxnLst/>
            <a:rect l="l" t="t" r="r" b="b"/>
            <a:pathLst>
              <a:path w="207" h="1114" extrusionOk="0">
                <a:moveTo>
                  <a:pt x="207" y="987"/>
                </a:moveTo>
                <a:lnTo>
                  <a:pt x="0" y="1114"/>
                </a:lnTo>
                <a:lnTo>
                  <a:pt x="0" y="127"/>
                </a:lnTo>
                <a:lnTo>
                  <a:pt x="207" y="0"/>
                </a:lnTo>
                <a:lnTo>
                  <a:pt x="207" y="987"/>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415" name="Google Shape;415;p42"/>
          <p:cNvSpPr/>
          <p:nvPr/>
        </p:nvSpPr>
        <p:spPr>
          <a:xfrm>
            <a:off x="483041" y="635715"/>
            <a:ext cx="8180897" cy="1541457"/>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416" name="Google Shape;416;p42"/>
          <p:cNvSpPr txBox="1">
            <a:spLocks noGrp="1"/>
          </p:cNvSpPr>
          <p:nvPr>
            <p:ph type="title"/>
          </p:nvPr>
        </p:nvSpPr>
        <p:spPr>
          <a:xfrm>
            <a:off x="718879" y="800391"/>
            <a:ext cx="7698523" cy="12121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500"/>
              <a:buFont typeface="Calibri"/>
              <a:buNone/>
            </a:pPr>
            <a:r>
              <a:rPr lang="en-US" sz="3500" u="sng">
                <a:solidFill>
                  <a:srgbClr val="FFFFFF"/>
                </a:solidFill>
                <a:latin typeface="Calibri"/>
                <a:ea typeface="Calibri"/>
                <a:cs typeface="Calibri"/>
                <a:sym typeface="Calibri"/>
              </a:rPr>
              <a:t>Tuition Policy</a:t>
            </a:r>
            <a:endParaRPr/>
          </a:p>
        </p:txBody>
      </p:sp>
      <p:sp>
        <p:nvSpPr>
          <p:cNvPr id="417" name="Google Shape;417;p42"/>
          <p:cNvSpPr/>
          <p:nvPr/>
        </p:nvSpPr>
        <p:spPr>
          <a:xfrm>
            <a:off x="927266" y="2971799"/>
            <a:ext cx="7378533" cy="3367103"/>
          </a:xfrm>
          <a:prstGeom prst="rect">
            <a:avLst/>
          </a:prstGeom>
          <a:noFill/>
          <a:ln>
            <a:noFill/>
          </a:ln>
        </p:spPr>
        <p:txBody>
          <a:bodyPr spcFirstLastPara="1" wrap="square" lIns="91425" tIns="45700" rIns="91425" bIns="45700" anchor="ctr" anchorCtr="0">
            <a:noAutofit/>
          </a:bodyPr>
          <a:lstStyle/>
          <a:p>
            <a:pPr marL="342900" marR="0" lvl="0" indent="-228600" algn="l" rtl="0">
              <a:lnSpc>
                <a:spcPct val="80000"/>
              </a:lnSpc>
              <a:spcBef>
                <a:spcPts val="0"/>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The Open School is a non-profit organization.</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 Tuition is based on a yearly amount and is prorated over nine months Sept-May</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Tuition payments –statements in cubbies, due between 1st-10th of each month, late fees will be applied daily after 10</a:t>
            </a:r>
            <a:r>
              <a:rPr lang="en-US" sz="1480" baseline="30000">
                <a:solidFill>
                  <a:schemeClr val="dk1"/>
                </a:solidFill>
                <a:latin typeface="Calibri"/>
                <a:ea typeface="Calibri"/>
                <a:cs typeface="Calibri"/>
                <a:sym typeface="Calibri"/>
              </a:rPr>
              <a:t>th</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Schedule changes/withdrawal notice 30 days notice</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No discount for missed days due to illness, vacation, etc.</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No make-up days for missed days due to illness, vacation, etc.</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No flexing of schedules – it is a monthly schedule, can be changed for the next month by visiting with Shelly to see availability to increase schedule or notify in writing to decrease schedule</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Extra session fee $30, add a lunch $15</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Pick up or drop off outside of package 25 cents a minute</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Discounts for siblings, prepay semesters, or military families</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Child Care Aware for military families</a:t>
            </a:r>
            <a:endParaRPr/>
          </a:p>
          <a:p>
            <a:pPr marL="342900" marR="0" lvl="0" indent="-228600" algn="l" rtl="0">
              <a:lnSpc>
                <a:spcPct val="80000"/>
              </a:lnSpc>
              <a:spcBef>
                <a:spcPts val="296"/>
              </a:spcBef>
              <a:spcAft>
                <a:spcPts val="0"/>
              </a:spcAft>
              <a:buClr>
                <a:schemeClr val="dk1"/>
              </a:buClr>
              <a:buSzPts val="1480"/>
              <a:buFont typeface="Arial"/>
              <a:buChar char="•"/>
            </a:pPr>
            <a:r>
              <a:rPr lang="en-US" sz="1480">
                <a:solidFill>
                  <a:schemeClr val="dk1"/>
                </a:solidFill>
                <a:latin typeface="Calibri"/>
                <a:ea typeface="Calibri"/>
                <a:cs typeface="Calibri"/>
                <a:sym typeface="Calibri"/>
              </a:rPr>
              <a:t>DFS assistance for those who qualify</a:t>
            </a:r>
            <a:endParaRPr/>
          </a:p>
          <a:p>
            <a:pPr marL="114300" marR="0" lvl="0" indent="0" algn="l" rtl="0">
              <a:lnSpc>
                <a:spcPct val="80000"/>
              </a:lnSpc>
              <a:spcBef>
                <a:spcPts val="388"/>
              </a:spcBef>
              <a:spcAft>
                <a:spcPts val="0"/>
              </a:spcAft>
              <a:buClr>
                <a:schemeClr val="lt1"/>
              </a:buClr>
              <a:buSzPts val="1942"/>
              <a:buFont typeface="Arial"/>
              <a:buNone/>
            </a:pPr>
            <a:endParaRPr sz="1942">
              <a:solidFill>
                <a:schemeClr val="lt1"/>
              </a:solidFill>
              <a:latin typeface="Calibri"/>
              <a:ea typeface="Calibri"/>
              <a:cs typeface="Calibri"/>
              <a:sym typeface="Calibri"/>
            </a:endParaRPr>
          </a:p>
          <a:p>
            <a:pPr marL="342900" marR="0" lvl="0" indent="-105283" algn="l" rtl="0">
              <a:lnSpc>
                <a:spcPct val="80000"/>
              </a:lnSpc>
              <a:spcBef>
                <a:spcPts val="388"/>
              </a:spcBef>
              <a:spcAft>
                <a:spcPts val="0"/>
              </a:spcAft>
              <a:buClr>
                <a:schemeClr val="lt1"/>
              </a:buClr>
              <a:buSzPts val="1942"/>
              <a:buFont typeface="Arial"/>
              <a:buNone/>
            </a:pPr>
            <a:endParaRPr sz="1942">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21"/>
        <p:cNvGrpSpPr/>
        <p:nvPr/>
      </p:nvGrpSpPr>
      <p:grpSpPr>
        <a:xfrm>
          <a:off x="0" y="0"/>
          <a:ext cx="0" cy="0"/>
          <a:chOff x="0" y="0"/>
          <a:chExt cx="0" cy="0"/>
        </a:xfrm>
      </p:grpSpPr>
      <p:sp>
        <p:nvSpPr>
          <p:cNvPr id="422" name="Google Shape;422;p43"/>
          <p:cNvSpPr/>
          <p:nvPr/>
        </p:nvSpPr>
        <p:spPr>
          <a:xfrm>
            <a:off x="253746" y="303591"/>
            <a:ext cx="3251495" cy="5896743"/>
          </a:xfrm>
          <a:prstGeom prst="rect">
            <a:avLst/>
          </a:prstGeom>
          <a:solidFill>
            <a:schemeClr val="lt1">
              <a:alpha val="14901"/>
            </a:schemeClr>
          </a:solidFill>
          <a:ln w="127000" cap="sq" cmpd="thinThick">
            <a:solidFill>
              <a:schemeClr val="lt1">
                <a:alpha val="9803"/>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23" name="Google Shape;423;p43"/>
          <p:cNvSpPr txBox="1">
            <a:spLocks noGrp="1"/>
          </p:cNvSpPr>
          <p:nvPr>
            <p:ph type="title"/>
          </p:nvPr>
        </p:nvSpPr>
        <p:spPr>
          <a:xfrm>
            <a:off x="445770" y="637125"/>
            <a:ext cx="2851707" cy="525637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200"/>
              <a:buFont typeface="Calibri"/>
              <a:buNone/>
            </a:pPr>
            <a:r>
              <a:rPr lang="en-US" sz="4200" u="sng"/>
              <a:t>Tuition Payment Options</a:t>
            </a:r>
            <a:endParaRPr/>
          </a:p>
        </p:txBody>
      </p:sp>
      <p:grpSp>
        <p:nvGrpSpPr>
          <p:cNvPr id="424" name="Google Shape;424;p43"/>
          <p:cNvGrpSpPr/>
          <p:nvPr/>
        </p:nvGrpSpPr>
        <p:grpSpPr>
          <a:xfrm>
            <a:off x="3875238" y="303591"/>
            <a:ext cx="4941518" cy="5896742"/>
            <a:chOff x="0" y="0"/>
            <a:chExt cx="4941518" cy="5896742"/>
          </a:xfrm>
        </p:grpSpPr>
        <p:sp>
          <p:nvSpPr>
            <p:cNvPr id="425" name="Google Shape;425;p43"/>
            <p:cNvSpPr/>
            <p:nvPr/>
          </p:nvSpPr>
          <p:spPr>
            <a:xfrm>
              <a:off x="988303" y="0"/>
              <a:ext cx="3953215" cy="1124354"/>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3"/>
            <p:cNvSpPr txBox="1"/>
            <p:nvPr/>
          </p:nvSpPr>
          <p:spPr>
            <a:xfrm>
              <a:off x="988303" y="0"/>
              <a:ext cx="3953215" cy="1124354"/>
            </a:xfrm>
            <a:prstGeom prst="rect">
              <a:avLst/>
            </a:prstGeom>
            <a:noFill/>
            <a:ln>
              <a:noFill/>
            </a:ln>
          </p:spPr>
          <p:txBody>
            <a:bodyPr spcFirstLastPara="1" wrap="square" lIns="76700" tIns="285575" rIns="76700" bIns="285575" anchor="ctr" anchorCtr="0">
              <a:noAutofit/>
            </a:bodyPr>
            <a:lstStyle/>
            <a:p>
              <a:pPr marL="0" marR="0" lvl="0" indent="0" algn="l" rtl="0">
                <a:lnSpc>
                  <a:spcPct val="90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Pay by check – black box in office by bulletin board</a:t>
              </a:r>
              <a:endParaRPr/>
            </a:p>
          </p:txBody>
        </p:sp>
        <p:sp>
          <p:nvSpPr>
            <p:cNvPr id="427" name="Google Shape;427;p43"/>
            <p:cNvSpPr/>
            <p:nvPr/>
          </p:nvSpPr>
          <p:spPr>
            <a:xfrm>
              <a:off x="0" y="2562"/>
              <a:ext cx="988303" cy="1124354"/>
            </a:xfrm>
            <a:prstGeom prst="rect">
              <a:avLst/>
            </a:prstGeom>
            <a:solidFill>
              <a:schemeClr val="lt1"/>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3"/>
            <p:cNvSpPr txBox="1"/>
            <p:nvPr/>
          </p:nvSpPr>
          <p:spPr>
            <a:xfrm>
              <a:off x="0" y="2562"/>
              <a:ext cx="988303" cy="1124354"/>
            </a:xfrm>
            <a:prstGeom prst="rect">
              <a:avLst/>
            </a:prstGeom>
            <a:noFill/>
            <a:ln>
              <a:noFill/>
            </a:ln>
          </p:spPr>
          <p:txBody>
            <a:bodyPr spcFirstLastPara="1" wrap="square" lIns="52275" tIns="111050" rIns="52275" bIns="11105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Check</a:t>
              </a:r>
              <a:endParaRPr/>
            </a:p>
          </p:txBody>
        </p:sp>
        <p:sp>
          <p:nvSpPr>
            <p:cNvPr id="429" name="Google Shape;429;p43"/>
            <p:cNvSpPr/>
            <p:nvPr/>
          </p:nvSpPr>
          <p:spPr>
            <a:xfrm>
              <a:off x="988303" y="1194378"/>
              <a:ext cx="3953215" cy="1124354"/>
            </a:xfrm>
            <a:prstGeom prst="rect">
              <a:avLst/>
            </a:prstGeom>
            <a:solidFill>
              <a:srgbClr val="52CBCC"/>
            </a:solidFill>
            <a:ln w="12700" cap="flat" cmpd="sng">
              <a:solidFill>
                <a:srgbClr val="52CBC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3"/>
            <p:cNvSpPr txBox="1"/>
            <p:nvPr/>
          </p:nvSpPr>
          <p:spPr>
            <a:xfrm>
              <a:off x="988303" y="1194378"/>
              <a:ext cx="3953215" cy="1124354"/>
            </a:xfrm>
            <a:prstGeom prst="rect">
              <a:avLst/>
            </a:prstGeom>
            <a:noFill/>
            <a:ln>
              <a:noFill/>
            </a:ln>
          </p:spPr>
          <p:txBody>
            <a:bodyPr spcFirstLastPara="1" wrap="square" lIns="76700" tIns="285575" rIns="76700" bIns="285575" anchor="ctr" anchorCtr="0">
              <a:noAutofit/>
            </a:bodyPr>
            <a:lstStyle/>
            <a:p>
              <a:pPr marL="0" marR="0" lvl="0" indent="0" algn="l" rtl="0">
                <a:lnSpc>
                  <a:spcPct val="90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Pay with cash </a:t>
              </a:r>
              <a:endParaRPr/>
            </a:p>
            <a:p>
              <a:pPr marL="0" marR="0" lvl="0" indent="0" algn="l" rtl="0">
                <a:lnSpc>
                  <a:spcPct val="90000"/>
                </a:lnSpc>
                <a:spcBef>
                  <a:spcPts val="385"/>
                </a:spcBef>
                <a:spcAft>
                  <a:spcPts val="0"/>
                </a:spcAft>
                <a:buClr>
                  <a:schemeClr val="dk1"/>
                </a:buClr>
                <a:buSzPts val="1100"/>
                <a:buFont typeface="Arial"/>
                <a:buNone/>
              </a:pPr>
              <a:r>
                <a:rPr lang="en-US" sz="1100">
                  <a:solidFill>
                    <a:schemeClr val="dk1"/>
                  </a:solidFill>
                  <a:latin typeface="Arial"/>
                  <a:ea typeface="Arial"/>
                  <a:cs typeface="Arial"/>
                  <a:sym typeface="Arial"/>
                </a:rPr>
                <a:t>Cash – see Shelly or staff for receipt</a:t>
              </a:r>
              <a:endParaRPr/>
            </a:p>
          </p:txBody>
        </p:sp>
        <p:sp>
          <p:nvSpPr>
            <p:cNvPr id="431" name="Google Shape;431;p43"/>
            <p:cNvSpPr/>
            <p:nvPr/>
          </p:nvSpPr>
          <p:spPr>
            <a:xfrm>
              <a:off x="0" y="1194378"/>
              <a:ext cx="988303" cy="1124354"/>
            </a:xfrm>
            <a:prstGeom prst="rect">
              <a:avLst/>
            </a:prstGeom>
            <a:solidFill>
              <a:schemeClr val="lt1"/>
            </a:solidFill>
            <a:ln w="12700" cap="flat" cmpd="sng">
              <a:solidFill>
                <a:srgbClr val="52CBC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3"/>
            <p:cNvSpPr txBox="1"/>
            <p:nvPr/>
          </p:nvSpPr>
          <p:spPr>
            <a:xfrm>
              <a:off x="0" y="1194378"/>
              <a:ext cx="988303" cy="1124354"/>
            </a:xfrm>
            <a:prstGeom prst="rect">
              <a:avLst/>
            </a:prstGeom>
            <a:noFill/>
            <a:ln>
              <a:noFill/>
            </a:ln>
          </p:spPr>
          <p:txBody>
            <a:bodyPr spcFirstLastPara="1" wrap="square" lIns="52275" tIns="111050" rIns="52275" bIns="11105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Cash</a:t>
              </a:r>
              <a:endParaRPr/>
            </a:p>
          </p:txBody>
        </p:sp>
        <p:sp>
          <p:nvSpPr>
            <p:cNvPr id="433" name="Google Shape;433;p43"/>
            <p:cNvSpPr/>
            <p:nvPr/>
          </p:nvSpPr>
          <p:spPr>
            <a:xfrm>
              <a:off x="988303" y="2399540"/>
              <a:ext cx="3953215" cy="1124354"/>
            </a:xfrm>
            <a:prstGeom prst="rect">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3"/>
            <p:cNvSpPr txBox="1"/>
            <p:nvPr/>
          </p:nvSpPr>
          <p:spPr>
            <a:xfrm>
              <a:off x="988303" y="2399540"/>
              <a:ext cx="3953215" cy="1124354"/>
            </a:xfrm>
            <a:prstGeom prst="rect">
              <a:avLst/>
            </a:prstGeom>
            <a:noFill/>
            <a:ln>
              <a:noFill/>
            </a:ln>
          </p:spPr>
          <p:txBody>
            <a:bodyPr spcFirstLastPara="1" wrap="square" lIns="76700" tIns="285575" rIns="76700" bIns="285575" anchor="t" anchorCtr="0">
              <a:noAutofit/>
            </a:bodyPr>
            <a:lstStyle/>
            <a:p>
              <a:pPr marL="0" marR="0" lvl="0" indent="0" algn="l" rtl="0">
                <a:lnSpc>
                  <a:spcPct val="90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Pay by auto-draft checking- $1/month, out on 5th</a:t>
              </a:r>
              <a:endParaRPr/>
            </a:p>
            <a:p>
              <a:pPr marL="57150" marR="0" lvl="1" indent="-69850" algn="l" rtl="0">
                <a:lnSpc>
                  <a:spcPct val="90000"/>
                </a:lnSpc>
                <a:spcBef>
                  <a:spcPts val="385"/>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Forms in office</a:t>
              </a:r>
              <a:endParaRPr/>
            </a:p>
            <a:p>
              <a:pPr marL="57150" marR="0" lvl="1" indent="-698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Last year auto draft still active – unless you change or stop it</a:t>
              </a:r>
              <a:endParaRPr/>
            </a:p>
            <a:p>
              <a:pPr marL="57150" marR="0" lvl="1" indent="-698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Arial"/>
                  <a:ea typeface="Arial"/>
                  <a:cs typeface="Arial"/>
                  <a:sym typeface="Arial"/>
                </a:rPr>
                <a:t>You will still get a statement to review prior to the 5th</a:t>
              </a:r>
              <a:endParaRPr/>
            </a:p>
          </p:txBody>
        </p:sp>
        <p:sp>
          <p:nvSpPr>
            <p:cNvPr id="435" name="Google Shape;435;p43"/>
            <p:cNvSpPr/>
            <p:nvPr/>
          </p:nvSpPr>
          <p:spPr>
            <a:xfrm>
              <a:off x="0" y="2386194"/>
              <a:ext cx="988303" cy="1124354"/>
            </a:xfrm>
            <a:prstGeom prst="rect">
              <a:avLst/>
            </a:prstGeom>
            <a:solidFill>
              <a:schemeClr val="lt1"/>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3"/>
            <p:cNvSpPr txBox="1"/>
            <p:nvPr/>
          </p:nvSpPr>
          <p:spPr>
            <a:xfrm>
              <a:off x="0" y="2386194"/>
              <a:ext cx="988303" cy="1124354"/>
            </a:xfrm>
            <a:prstGeom prst="rect">
              <a:avLst/>
            </a:prstGeom>
            <a:noFill/>
            <a:ln>
              <a:noFill/>
            </a:ln>
          </p:spPr>
          <p:txBody>
            <a:bodyPr spcFirstLastPara="1" wrap="square" lIns="52275" tIns="111050" rIns="52275" bIns="11105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Auto Draft</a:t>
              </a:r>
              <a:endParaRPr/>
            </a:p>
          </p:txBody>
        </p:sp>
        <p:sp>
          <p:nvSpPr>
            <p:cNvPr id="437" name="Google Shape;437;p43"/>
            <p:cNvSpPr/>
            <p:nvPr/>
          </p:nvSpPr>
          <p:spPr>
            <a:xfrm>
              <a:off x="988303" y="3578010"/>
              <a:ext cx="3953215" cy="1124354"/>
            </a:xfrm>
            <a:prstGeom prst="rect">
              <a:avLst/>
            </a:prstGeom>
            <a:solidFill>
              <a:srgbClr val="46BA4E"/>
            </a:solidFill>
            <a:ln w="12700" cap="flat" cmpd="sng">
              <a:solidFill>
                <a:srgbClr val="46BA4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3"/>
            <p:cNvSpPr txBox="1"/>
            <p:nvPr/>
          </p:nvSpPr>
          <p:spPr>
            <a:xfrm>
              <a:off x="988303" y="3578010"/>
              <a:ext cx="3953215" cy="1124354"/>
            </a:xfrm>
            <a:prstGeom prst="rect">
              <a:avLst/>
            </a:prstGeom>
            <a:noFill/>
            <a:ln>
              <a:noFill/>
            </a:ln>
          </p:spPr>
          <p:txBody>
            <a:bodyPr spcFirstLastPara="1" wrap="square" lIns="76700" tIns="285575" rIns="76700" bIns="285575" anchor="ctr" anchorCtr="0">
              <a:noAutofit/>
            </a:bodyPr>
            <a:lstStyle/>
            <a:p>
              <a:pPr marL="0" marR="0" lvl="0" indent="0" algn="l" rtl="0">
                <a:lnSpc>
                  <a:spcPct val="90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Online credit card – 2.75% transaction fee applied at end of month</a:t>
              </a:r>
              <a:endParaRPr/>
            </a:p>
            <a:p>
              <a:pPr marL="0" marR="0" lvl="0" indent="0" algn="l" rtl="0">
                <a:lnSpc>
                  <a:spcPct val="90000"/>
                </a:lnSpc>
                <a:spcBef>
                  <a:spcPts val="385"/>
                </a:spcBef>
                <a:spcAft>
                  <a:spcPts val="0"/>
                </a:spcAft>
                <a:buClr>
                  <a:schemeClr val="dk1"/>
                </a:buClr>
                <a:buSzPts val="1100"/>
                <a:buFont typeface="Arial"/>
                <a:buNone/>
              </a:pPr>
              <a:r>
                <a:rPr lang="en-US" sz="1100">
                  <a:solidFill>
                    <a:schemeClr val="dk1"/>
                  </a:solidFill>
                  <a:latin typeface="Arial"/>
                  <a:ea typeface="Arial"/>
                  <a:cs typeface="Arial"/>
                  <a:sym typeface="Arial"/>
                </a:rPr>
                <a:t>Pay in office with credit card, 2.75% fee card swipe</a:t>
              </a:r>
              <a:endParaRPr/>
            </a:p>
            <a:p>
              <a:pPr marL="0" marR="0" lvl="0" indent="0" algn="l" rtl="0">
                <a:lnSpc>
                  <a:spcPct val="90000"/>
                </a:lnSpc>
                <a:spcBef>
                  <a:spcPts val="385"/>
                </a:spcBef>
                <a:spcAft>
                  <a:spcPts val="0"/>
                </a:spcAft>
                <a:buClr>
                  <a:schemeClr val="dk1"/>
                </a:buClr>
                <a:buSzPts val="1100"/>
                <a:buFont typeface="Arial"/>
                <a:buNone/>
              </a:pPr>
              <a:r>
                <a:rPr lang="en-US" sz="1100">
                  <a:solidFill>
                    <a:schemeClr val="dk1"/>
                  </a:solidFill>
                  <a:latin typeface="Arial"/>
                  <a:ea typeface="Arial"/>
                  <a:cs typeface="Arial"/>
                  <a:sym typeface="Arial"/>
                </a:rPr>
                <a:t>Can set up auto-draft using credit card as well, these fees apply.  Form is in the office</a:t>
              </a:r>
              <a:endParaRPr/>
            </a:p>
          </p:txBody>
        </p:sp>
        <p:sp>
          <p:nvSpPr>
            <p:cNvPr id="439" name="Google Shape;439;p43"/>
            <p:cNvSpPr/>
            <p:nvPr/>
          </p:nvSpPr>
          <p:spPr>
            <a:xfrm>
              <a:off x="0" y="3578010"/>
              <a:ext cx="988303" cy="1124354"/>
            </a:xfrm>
            <a:prstGeom prst="rect">
              <a:avLst/>
            </a:prstGeom>
            <a:solidFill>
              <a:schemeClr val="lt1"/>
            </a:solidFill>
            <a:ln w="12700" cap="flat" cmpd="sng">
              <a:solidFill>
                <a:srgbClr val="46BA4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3"/>
            <p:cNvSpPr txBox="1"/>
            <p:nvPr/>
          </p:nvSpPr>
          <p:spPr>
            <a:xfrm>
              <a:off x="0" y="3578010"/>
              <a:ext cx="988303" cy="1124354"/>
            </a:xfrm>
            <a:prstGeom prst="rect">
              <a:avLst/>
            </a:prstGeom>
            <a:noFill/>
            <a:ln>
              <a:noFill/>
            </a:ln>
          </p:spPr>
          <p:txBody>
            <a:bodyPr spcFirstLastPara="1" wrap="square" lIns="52275" tIns="111050" rIns="52275" bIns="11105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Credit</a:t>
              </a:r>
              <a:endParaRPr/>
            </a:p>
          </p:txBody>
        </p:sp>
        <p:sp>
          <p:nvSpPr>
            <p:cNvPr id="441" name="Google Shape;441;p43"/>
            <p:cNvSpPr/>
            <p:nvPr/>
          </p:nvSpPr>
          <p:spPr>
            <a:xfrm>
              <a:off x="988303" y="4772388"/>
              <a:ext cx="3953215" cy="1124354"/>
            </a:xfrm>
            <a:prstGeom prst="rect">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3"/>
            <p:cNvSpPr txBox="1"/>
            <p:nvPr/>
          </p:nvSpPr>
          <p:spPr>
            <a:xfrm>
              <a:off x="988303" y="4772388"/>
              <a:ext cx="3953215" cy="1124354"/>
            </a:xfrm>
            <a:prstGeom prst="rect">
              <a:avLst/>
            </a:prstGeom>
            <a:noFill/>
            <a:ln>
              <a:noFill/>
            </a:ln>
          </p:spPr>
          <p:txBody>
            <a:bodyPr spcFirstLastPara="1" wrap="square" lIns="76700" tIns="285575" rIns="76700" bIns="28557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US" sz="1100">
                  <a:solidFill>
                    <a:srgbClr val="000000"/>
                  </a:solidFill>
                  <a:latin typeface="Arial"/>
                  <a:ea typeface="Arial"/>
                  <a:cs typeface="Arial"/>
                  <a:sym typeface="Arial"/>
                </a:rPr>
                <a:t>Discount of 2.5% if prepay by the semester</a:t>
              </a:r>
              <a:endParaRPr/>
            </a:p>
            <a:p>
              <a:pPr marL="0" marR="0" lvl="0" indent="0" algn="l" rtl="0">
                <a:lnSpc>
                  <a:spcPct val="90000"/>
                </a:lnSpc>
                <a:spcBef>
                  <a:spcPts val="385"/>
                </a:spcBef>
                <a:spcAft>
                  <a:spcPts val="0"/>
                </a:spcAft>
                <a:buClr>
                  <a:srgbClr val="000000"/>
                </a:buClr>
                <a:buSzPts val="1100"/>
                <a:buFont typeface="Arial"/>
                <a:buNone/>
              </a:pPr>
              <a:r>
                <a:rPr lang="en-US" sz="1100">
                  <a:solidFill>
                    <a:srgbClr val="000000"/>
                  </a:solidFill>
                  <a:latin typeface="Arial"/>
                  <a:ea typeface="Arial"/>
                  <a:cs typeface="Arial"/>
                  <a:sym typeface="Arial"/>
                </a:rPr>
                <a:t>Let Director know to bill that way (4 months first, 5 months second semester)</a:t>
              </a:r>
              <a:endParaRPr/>
            </a:p>
            <a:p>
              <a:pPr marL="0" marR="0" lvl="0" indent="0" algn="l" rtl="0">
                <a:lnSpc>
                  <a:spcPct val="90000"/>
                </a:lnSpc>
                <a:spcBef>
                  <a:spcPts val="385"/>
                </a:spcBef>
                <a:spcAft>
                  <a:spcPts val="0"/>
                </a:spcAft>
                <a:buClr>
                  <a:srgbClr val="000000"/>
                </a:buClr>
                <a:buSzPts val="1100"/>
                <a:buFont typeface="Arial"/>
                <a:buNone/>
              </a:pPr>
              <a:r>
                <a:rPr lang="en-US" sz="1100">
                  <a:solidFill>
                    <a:srgbClr val="000000"/>
                  </a:solidFill>
                  <a:latin typeface="Arial"/>
                  <a:ea typeface="Arial"/>
                  <a:cs typeface="Arial"/>
                  <a:sym typeface="Arial"/>
                </a:rPr>
                <a:t>Must be paid by September 10 and January 10 for discount</a:t>
              </a:r>
              <a:endParaRPr/>
            </a:p>
          </p:txBody>
        </p:sp>
        <p:sp>
          <p:nvSpPr>
            <p:cNvPr id="443" name="Google Shape;443;p43"/>
            <p:cNvSpPr/>
            <p:nvPr/>
          </p:nvSpPr>
          <p:spPr>
            <a:xfrm>
              <a:off x="0" y="4769825"/>
              <a:ext cx="988303" cy="1124354"/>
            </a:xfrm>
            <a:prstGeom prst="rect">
              <a:avLst/>
            </a:prstGeom>
            <a:solidFill>
              <a:schemeClr val="lt1"/>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3"/>
            <p:cNvSpPr txBox="1"/>
            <p:nvPr/>
          </p:nvSpPr>
          <p:spPr>
            <a:xfrm>
              <a:off x="0" y="4769825"/>
              <a:ext cx="988303" cy="1124354"/>
            </a:xfrm>
            <a:prstGeom prst="rect">
              <a:avLst/>
            </a:prstGeom>
            <a:noFill/>
            <a:ln>
              <a:noFill/>
            </a:ln>
          </p:spPr>
          <p:txBody>
            <a:bodyPr spcFirstLastPara="1" wrap="square" lIns="52275" tIns="111050" rIns="52275" bIns="111050"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Prepay</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8"/>
        <p:cNvGrpSpPr/>
        <p:nvPr/>
      </p:nvGrpSpPr>
      <p:grpSpPr>
        <a:xfrm>
          <a:off x="0" y="0"/>
          <a:ext cx="0" cy="0"/>
          <a:chOff x="0" y="0"/>
          <a:chExt cx="0" cy="0"/>
        </a:xfrm>
      </p:grpSpPr>
      <p:sp>
        <p:nvSpPr>
          <p:cNvPr id="449" name="Google Shape;449;p44"/>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50" name="Google Shape;450;p44"/>
          <p:cNvSpPr txBox="1">
            <a:spLocks noGrp="1"/>
          </p:cNvSpPr>
          <p:nvPr>
            <p:ph type="title"/>
          </p:nvPr>
        </p:nvSpPr>
        <p:spPr>
          <a:xfrm>
            <a:off x="4809090" y="321734"/>
            <a:ext cx="385230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Enrollment and </a:t>
            </a:r>
            <a:br>
              <a:rPr lang="en-US" sz="3100"/>
            </a:br>
            <a:r>
              <a:rPr lang="en-US" sz="3100"/>
              <a:t>Supply Fees</a:t>
            </a:r>
            <a:endParaRPr/>
          </a:p>
        </p:txBody>
      </p:sp>
      <p:pic>
        <p:nvPicPr>
          <p:cNvPr id="451" name="Google Shape;451;p44"/>
          <p:cNvPicPr preferRelativeResize="0"/>
          <p:nvPr/>
        </p:nvPicPr>
        <p:blipFill rotWithShape="1">
          <a:blip r:embed="rId3">
            <a:alphaModFix/>
          </a:blip>
          <a:srcRect l="21276" r="12536"/>
          <a:stretch/>
        </p:blipFill>
        <p:spPr>
          <a:xfrm>
            <a:off x="482600" y="864649"/>
            <a:ext cx="3968040" cy="5128701"/>
          </a:xfrm>
          <a:prstGeom prst="rect">
            <a:avLst/>
          </a:prstGeom>
          <a:noFill/>
          <a:ln>
            <a:noFill/>
          </a:ln>
        </p:spPr>
      </p:pic>
      <p:grpSp>
        <p:nvGrpSpPr>
          <p:cNvPr id="452" name="Google Shape;452;p44"/>
          <p:cNvGrpSpPr/>
          <p:nvPr/>
        </p:nvGrpSpPr>
        <p:grpSpPr>
          <a:xfrm flipH="1">
            <a:off x="0" y="0"/>
            <a:ext cx="822961" cy="1097280"/>
            <a:chOff x="11094719" y="0"/>
            <a:chExt cx="1097281" cy="1097280"/>
          </a:xfrm>
        </p:grpSpPr>
        <p:sp>
          <p:nvSpPr>
            <p:cNvPr id="453" name="Google Shape;453;p44"/>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54" name="Google Shape;454;p44"/>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455" name="Google Shape;455;p44"/>
          <p:cNvSpPr txBox="1">
            <a:spLocks noGrp="1"/>
          </p:cNvSpPr>
          <p:nvPr>
            <p:ph type="body" idx="1"/>
          </p:nvPr>
        </p:nvSpPr>
        <p:spPr>
          <a:xfrm>
            <a:off x="4809090" y="1782981"/>
            <a:ext cx="3852309" cy="439398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700"/>
              <a:buChar char="•"/>
            </a:pPr>
            <a:r>
              <a:rPr lang="en-US" sz="1700"/>
              <a:t>$50 supply fee each semester (September &amp; January charges)</a:t>
            </a:r>
            <a:endParaRPr/>
          </a:p>
          <a:p>
            <a:pPr marL="228600" lvl="0" indent="-228600" algn="l" rtl="0">
              <a:lnSpc>
                <a:spcPct val="90000"/>
              </a:lnSpc>
              <a:spcBef>
                <a:spcPts val="1000"/>
              </a:spcBef>
              <a:spcAft>
                <a:spcPts val="0"/>
              </a:spcAft>
              <a:buClr>
                <a:schemeClr val="dk1"/>
              </a:buClr>
              <a:buSzPts val="1700"/>
              <a:buChar char="•"/>
            </a:pPr>
            <a:r>
              <a:rPr lang="en-US" sz="1700"/>
              <a:t>$60 annual enrollment fee each year</a:t>
            </a:r>
            <a:endParaRPr/>
          </a:p>
          <a:p>
            <a:pPr marL="0" lvl="0" indent="0" algn="l" rtl="0">
              <a:lnSpc>
                <a:spcPct val="90000"/>
              </a:lnSpc>
              <a:spcBef>
                <a:spcPts val="1000"/>
              </a:spcBef>
              <a:spcAft>
                <a:spcPts val="0"/>
              </a:spcAft>
              <a:buClr>
                <a:schemeClr val="dk1"/>
              </a:buClr>
              <a:buSzPts val="1700"/>
              <a:buNone/>
            </a:pPr>
            <a:r>
              <a:rPr lang="en-US" sz="1700"/>
              <a:t>Will be on first tuition statement in September if haven’t prepaid </a:t>
            </a:r>
            <a:endParaRPr/>
          </a:p>
          <a:p>
            <a:pPr marL="0" lvl="0" indent="0" algn="l" rtl="0">
              <a:lnSpc>
                <a:spcPct val="90000"/>
              </a:lnSpc>
              <a:spcBef>
                <a:spcPts val="1000"/>
              </a:spcBef>
              <a:spcAft>
                <a:spcPts val="0"/>
              </a:spcAft>
              <a:buClr>
                <a:schemeClr val="dk1"/>
              </a:buClr>
              <a:buSzPts val="1700"/>
              <a:buNone/>
            </a:pPr>
            <a:endParaRPr sz="1700"/>
          </a:p>
          <a:p>
            <a:pPr marL="0" lvl="0" indent="0" algn="l" rtl="0">
              <a:lnSpc>
                <a:spcPct val="90000"/>
              </a:lnSpc>
              <a:spcBef>
                <a:spcPts val="1000"/>
              </a:spcBef>
              <a:spcAft>
                <a:spcPts val="0"/>
              </a:spcAft>
              <a:buClr>
                <a:schemeClr val="dk1"/>
              </a:buClr>
              <a:buSzPts val="1700"/>
              <a:buNone/>
            </a:pPr>
            <a:r>
              <a:rPr lang="en-US" sz="1700"/>
              <a:t>Personal items such as water bottle, change of clothing, etc. were listed in newsletter </a:t>
            </a:r>
            <a:endParaRPr/>
          </a:p>
        </p:txBody>
      </p:sp>
      <p:grpSp>
        <p:nvGrpSpPr>
          <p:cNvPr id="456" name="Google Shape;456;p44"/>
          <p:cNvGrpSpPr/>
          <p:nvPr/>
        </p:nvGrpSpPr>
        <p:grpSpPr>
          <a:xfrm>
            <a:off x="8383455" y="4601497"/>
            <a:ext cx="760545" cy="2017580"/>
            <a:chOff x="11177940" y="4601497"/>
            <a:chExt cx="1014060" cy="2017580"/>
          </a:xfrm>
        </p:grpSpPr>
        <p:sp>
          <p:nvSpPr>
            <p:cNvPr id="457" name="Google Shape;457;p44"/>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58" name="Google Shape;458;p44"/>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Shape 463"/>
        <p:cNvGrpSpPr/>
        <p:nvPr/>
      </p:nvGrpSpPr>
      <p:grpSpPr>
        <a:xfrm>
          <a:off x="0" y="0"/>
          <a:ext cx="0" cy="0"/>
          <a:chOff x="0" y="0"/>
          <a:chExt cx="0" cy="0"/>
        </a:xfrm>
      </p:grpSpPr>
      <p:sp>
        <p:nvSpPr>
          <p:cNvPr id="464" name="Google Shape;464;p45"/>
          <p:cNvSpPr/>
          <p:nvPr/>
        </p:nvSpPr>
        <p:spPr>
          <a:xfrm>
            <a:off x="0" y="0"/>
            <a:ext cx="9141714" cy="6858000"/>
          </a:xfrm>
          <a:prstGeom prst="rect">
            <a:avLst/>
          </a:prstGeom>
          <a:solidFill>
            <a:srgbClr val="92D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65" name="Google Shape;465;p45"/>
          <p:cNvSpPr txBox="1">
            <a:spLocks noGrp="1"/>
          </p:cNvSpPr>
          <p:nvPr>
            <p:ph type="title"/>
          </p:nvPr>
        </p:nvSpPr>
        <p:spPr>
          <a:xfrm>
            <a:off x="480060" y="325369"/>
            <a:ext cx="3276451"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a:solidFill>
                  <a:schemeClr val="dk1"/>
                </a:solidFill>
              </a:rPr>
              <a:t>Meals and Snack Time</a:t>
            </a:r>
            <a:endParaRPr/>
          </a:p>
        </p:txBody>
      </p:sp>
      <p:sp>
        <p:nvSpPr>
          <p:cNvPr id="466" name="Google Shape;466;p45"/>
          <p:cNvSpPr/>
          <p:nvPr/>
        </p:nvSpPr>
        <p:spPr>
          <a:xfrm>
            <a:off x="480060" y="2586994"/>
            <a:ext cx="2606040" cy="18288"/>
          </a:xfrm>
          <a:custGeom>
            <a:avLst/>
            <a:gdLst/>
            <a:ahLst/>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67" name="Google Shape;467;p45"/>
          <p:cNvSpPr txBox="1">
            <a:spLocks noGrp="1"/>
          </p:cNvSpPr>
          <p:nvPr>
            <p:ph type="body" idx="1"/>
          </p:nvPr>
        </p:nvSpPr>
        <p:spPr>
          <a:xfrm>
            <a:off x="480060" y="2872899"/>
            <a:ext cx="3182691" cy="33206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500"/>
              <a:buChar char="•"/>
            </a:pPr>
            <a:r>
              <a:rPr lang="en-US" sz="1500" b="1" i="1">
                <a:solidFill>
                  <a:schemeClr val="dk1"/>
                </a:solidFill>
              </a:rPr>
              <a:t>Lunch Time (avoid glass containers, red dye – new floors)</a:t>
            </a:r>
            <a:endParaRPr/>
          </a:p>
          <a:p>
            <a:pPr marL="228600" lvl="0" indent="-228600" algn="l" rtl="0">
              <a:lnSpc>
                <a:spcPct val="90000"/>
              </a:lnSpc>
              <a:spcBef>
                <a:spcPts val="1000"/>
              </a:spcBef>
              <a:spcAft>
                <a:spcPts val="0"/>
              </a:spcAft>
              <a:buClr>
                <a:schemeClr val="dk1"/>
              </a:buClr>
              <a:buSzPts val="1500"/>
              <a:buChar char="•"/>
            </a:pPr>
            <a:r>
              <a:rPr lang="en-US" sz="1500" b="1" i="1">
                <a:solidFill>
                  <a:schemeClr val="dk1"/>
                </a:solidFill>
              </a:rPr>
              <a:t>Water Bottles</a:t>
            </a:r>
            <a:endParaRPr/>
          </a:p>
          <a:p>
            <a:pPr marL="228600" lvl="0" indent="-228600" algn="l" rtl="0">
              <a:lnSpc>
                <a:spcPct val="90000"/>
              </a:lnSpc>
              <a:spcBef>
                <a:spcPts val="1000"/>
              </a:spcBef>
              <a:spcAft>
                <a:spcPts val="0"/>
              </a:spcAft>
              <a:buClr>
                <a:schemeClr val="dk1"/>
              </a:buClr>
              <a:buSzPts val="1500"/>
              <a:buChar char="•"/>
            </a:pPr>
            <a:r>
              <a:rPr lang="en-US" sz="1500" b="1" i="1">
                <a:solidFill>
                  <a:schemeClr val="dk1"/>
                </a:solidFill>
              </a:rPr>
              <a:t>Label snacks please</a:t>
            </a:r>
            <a:endParaRPr/>
          </a:p>
          <a:p>
            <a:pPr marL="228600" lvl="0" indent="-228600" algn="l" rtl="0">
              <a:lnSpc>
                <a:spcPct val="90000"/>
              </a:lnSpc>
              <a:spcBef>
                <a:spcPts val="1000"/>
              </a:spcBef>
              <a:spcAft>
                <a:spcPts val="0"/>
              </a:spcAft>
              <a:buClr>
                <a:schemeClr val="dk1"/>
              </a:buClr>
              <a:buSzPts val="1500"/>
              <a:buChar char="•"/>
            </a:pPr>
            <a:r>
              <a:rPr lang="en-US" sz="1500" b="1" i="1">
                <a:solidFill>
                  <a:schemeClr val="dk1"/>
                </a:solidFill>
              </a:rPr>
              <a:t>Morning Snack Time</a:t>
            </a:r>
            <a:r>
              <a:rPr lang="en-US" sz="1500">
                <a:solidFill>
                  <a:schemeClr val="dk1"/>
                </a:solidFill>
              </a:rPr>
              <a:t>  (can bring in more than 1 day at a time and leave in cubby or refrigerator)</a:t>
            </a:r>
            <a:endParaRPr/>
          </a:p>
          <a:p>
            <a:pPr marL="228600" lvl="0" indent="-228600" algn="l" rtl="0">
              <a:lnSpc>
                <a:spcPct val="90000"/>
              </a:lnSpc>
              <a:spcBef>
                <a:spcPts val="1000"/>
              </a:spcBef>
              <a:spcAft>
                <a:spcPts val="0"/>
              </a:spcAft>
              <a:buClr>
                <a:schemeClr val="dk1"/>
              </a:buClr>
              <a:buSzPts val="1500"/>
              <a:buChar char="•"/>
            </a:pPr>
            <a:r>
              <a:rPr lang="en-US" sz="1500" b="1" i="1">
                <a:solidFill>
                  <a:schemeClr val="dk1"/>
                </a:solidFill>
              </a:rPr>
              <a:t>After School Snack Time  </a:t>
            </a:r>
            <a:endParaRPr/>
          </a:p>
          <a:p>
            <a:pPr marL="228600" lvl="0" indent="-228600" algn="l" rtl="0">
              <a:lnSpc>
                <a:spcPct val="90000"/>
              </a:lnSpc>
              <a:spcBef>
                <a:spcPts val="1000"/>
              </a:spcBef>
              <a:spcAft>
                <a:spcPts val="0"/>
              </a:spcAft>
              <a:buClr>
                <a:schemeClr val="dk1"/>
              </a:buClr>
              <a:buSzPts val="1500"/>
              <a:buChar char="•"/>
            </a:pPr>
            <a:r>
              <a:rPr lang="en-US" sz="1500" b="1" i="1">
                <a:solidFill>
                  <a:schemeClr val="dk1"/>
                </a:solidFill>
              </a:rPr>
              <a:t>Allergies - teachers will advise</a:t>
            </a:r>
            <a:endParaRPr/>
          </a:p>
          <a:p>
            <a:pPr marL="228600" lvl="0" indent="-133350" algn="l" rtl="0">
              <a:lnSpc>
                <a:spcPct val="90000"/>
              </a:lnSpc>
              <a:spcBef>
                <a:spcPts val="1000"/>
              </a:spcBef>
              <a:spcAft>
                <a:spcPts val="0"/>
              </a:spcAft>
              <a:buClr>
                <a:schemeClr val="lt1"/>
              </a:buClr>
              <a:buSzPts val="1500"/>
              <a:buNone/>
            </a:pPr>
            <a:endParaRPr sz="1500" b="1" i="1"/>
          </a:p>
          <a:p>
            <a:pPr marL="228600" lvl="0" indent="-133350" algn="l" rtl="0">
              <a:lnSpc>
                <a:spcPct val="90000"/>
              </a:lnSpc>
              <a:spcBef>
                <a:spcPts val="1000"/>
              </a:spcBef>
              <a:spcAft>
                <a:spcPts val="0"/>
              </a:spcAft>
              <a:buClr>
                <a:schemeClr val="lt1"/>
              </a:buClr>
              <a:buSzPts val="1500"/>
              <a:buNone/>
            </a:pPr>
            <a:endParaRPr sz="1500" b="1" i="1"/>
          </a:p>
        </p:txBody>
      </p:sp>
      <p:pic>
        <p:nvPicPr>
          <p:cNvPr id="468" name="Google Shape;468;p45"/>
          <p:cNvPicPr preferRelativeResize="0"/>
          <p:nvPr/>
        </p:nvPicPr>
        <p:blipFill rotWithShape="1">
          <a:blip r:embed="rId3">
            <a:alphaModFix/>
          </a:blip>
          <a:srcRect l="14772" r="36894" b="1"/>
          <a:stretch/>
        </p:blipFill>
        <p:spPr>
          <a:xfrm>
            <a:off x="3983776" y="10"/>
            <a:ext cx="5159081"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solidFill>
            <a:srgbClr val="00B0F0"/>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472"/>
        <p:cNvGrpSpPr/>
        <p:nvPr/>
      </p:nvGrpSpPr>
      <p:grpSpPr>
        <a:xfrm>
          <a:off x="0" y="0"/>
          <a:ext cx="0" cy="0"/>
          <a:chOff x="0" y="0"/>
          <a:chExt cx="0" cy="0"/>
        </a:xfrm>
      </p:grpSpPr>
      <p:sp>
        <p:nvSpPr>
          <p:cNvPr id="473" name="Google Shape;473;p46"/>
          <p:cNvSpPr/>
          <p:nvPr/>
        </p:nvSpPr>
        <p:spPr>
          <a:xfrm>
            <a:off x="0" y="0"/>
            <a:ext cx="9143999" cy="6857365"/>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4" name="Google Shape;474;p46"/>
          <p:cNvSpPr txBox="1">
            <a:spLocks noGrp="1"/>
          </p:cNvSpPr>
          <p:nvPr>
            <p:ph type="title"/>
          </p:nvPr>
        </p:nvSpPr>
        <p:spPr>
          <a:xfrm>
            <a:off x="442170" y="856180"/>
            <a:ext cx="3420438" cy="11280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Calibri"/>
              <a:buNone/>
            </a:pPr>
            <a:r>
              <a:rPr lang="en-US" sz="3500"/>
              <a:t>Celebrations</a:t>
            </a:r>
            <a:endParaRPr/>
          </a:p>
        </p:txBody>
      </p:sp>
      <p:grpSp>
        <p:nvGrpSpPr>
          <p:cNvPr id="475" name="Google Shape;475;p46"/>
          <p:cNvGrpSpPr/>
          <p:nvPr/>
        </p:nvGrpSpPr>
        <p:grpSpPr>
          <a:xfrm>
            <a:off x="0" y="1083484"/>
            <a:ext cx="266396" cy="673460"/>
            <a:chOff x="0" y="823811"/>
            <a:chExt cx="355196" cy="673460"/>
          </a:xfrm>
        </p:grpSpPr>
        <p:sp>
          <p:nvSpPr>
            <p:cNvPr id="476" name="Google Shape;476;p46"/>
            <p:cNvSpPr/>
            <p:nvPr/>
          </p:nvSpPr>
          <p:spPr>
            <a:xfrm>
              <a:off x="0" y="823811"/>
              <a:ext cx="87363" cy="67346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7" name="Google Shape;477;p46"/>
            <p:cNvSpPr/>
            <p:nvPr/>
          </p:nvSpPr>
          <p:spPr>
            <a:xfrm>
              <a:off x="159341" y="823811"/>
              <a:ext cx="195855" cy="67346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478" name="Google Shape;478;p46"/>
          <p:cNvSpPr/>
          <p:nvPr/>
        </p:nvSpPr>
        <p:spPr>
          <a:xfrm flipH="1">
            <a:off x="498813" y="2090569"/>
            <a:ext cx="3223260" cy="2743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9" name="Google Shape;479;p46"/>
          <p:cNvSpPr txBox="1">
            <a:spLocks noGrp="1"/>
          </p:cNvSpPr>
          <p:nvPr>
            <p:ph type="body" idx="1"/>
          </p:nvPr>
        </p:nvSpPr>
        <p:spPr>
          <a:xfrm>
            <a:off x="443039" y="2330505"/>
            <a:ext cx="3419569" cy="3979585"/>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lt1"/>
              </a:buClr>
              <a:buSzPts val="1700"/>
              <a:buChar char="•"/>
            </a:pPr>
            <a:r>
              <a:rPr lang="en-US" sz="1700"/>
              <a:t>Birthday Treats – check with teacher on amounts, allergies</a:t>
            </a:r>
            <a:endParaRPr/>
          </a:p>
          <a:p>
            <a:pPr marL="228600" lvl="0" indent="-228600" algn="l" rtl="0">
              <a:lnSpc>
                <a:spcPct val="90000"/>
              </a:lnSpc>
              <a:spcBef>
                <a:spcPts val="1000"/>
              </a:spcBef>
              <a:spcAft>
                <a:spcPts val="0"/>
              </a:spcAft>
              <a:buClr>
                <a:schemeClr val="lt1"/>
              </a:buClr>
              <a:buSzPts val="1700"/>
              <a:buChar char="•"/>
            </a:pPr>
            <a:r>
              <a:rPr lang="en-US" sz="1700"/>
              <a:t>Allergies – can store special treats in freezer or classroom as well</a:t>
            </a:r>
            <a:endParaRPr/>
          </a:p>
          <a:p>
            <a:pPr marL="228600" lvl="0" indent="-228600" algn="l" rtl="0">
              <a:lnSpc>
                <a:spcPct val="90000"/>
              </a:lnSpc>
              <a:spcBef>
                <a:spcPts val="1000"/>
              </a:spcBef>
              <a:spcAft>
                <a:spcPts val="0"/>
              </a:spcAft>
              <a:buClr>
                <a:schemeClr val="lt1"/>
              </a:buClr>
              <a:buSzPts val="1700"/>
              <a:buChar char="•"/>
            </a:pPr>
            <a:r>
              <a:rPr lang="en-US" sz="1700"/>
              <a:t>Holidays – we will celebrate and have class parties for holidays – watch for sign-up sheets for special occasions</a:t>
            </a:r>
            <a:endParaRPr/>
          </a:p>
          <a:p>
            <a:pPr marL="228600" lvl="0" indent="-228600" algn="l" rtl="0">
              <a:lnSpc>
                <a:spcPct val="90000"/>
              </a:lnSpc>
              <a:spcBef>
                <a:spcPts val="1000"/>
              </a:spcBef>
              <a:spcAft>
                <a:spcPts val="0"/>
              </a:spcAft>
              <a:buClr>
                <a:schemeClr val="lt1"/>
              </a:buClr>
              <a:buSzPts val="1700"/>
              <a:buChar char="•"/>
            </a:pPr>
            <a:r>
              <a:rPr lang="en-US" sz="1700"/>
              <a:t>Summer birthdays – check with teachers, not all in May please</a:t>
            </a:r>
            <a:endParaRPr/>
          </a:p>
          <a:p>
            <a:pPr marL="228600" lvl="0" indent="-228600" algn="l" rtl="0">
              <a:lnSpc>
                <a:spcPct val="90000"/>
              </a:lnSpc>
              <a:spcBef>
                <a:spcPts val="1000"/>
              </a:spcBef>
              <a:spcAft>
                <a:spcPts val="0"/>
              </a:spcAft>
              <a:buClr>
                <a:schemeClr val="lt1"/>
              </a:buClr>
              <a:buSzPts val="1700"/>
              <a:buChar char="•"/>
            </a:pPr>
            <a:r>
              <a:rPr lang="en-US" sz="1700"/>
              <a:t>Events - tbd </a:t>
            </a:r>
            <a:endParaRPr/>
          </a:p>
          <a:p>
            <a:pPr marL="0" lvl="0" indent="0" algn="l" rtl="0">
              <a:lnSpc>
                <a:spcPct val="90000"/>
              </a:lnSpc>
              <a:spcBef>
                <a:spcPts val="1000"/>
              </a:spcBef>
              <a:spcAft>
                <a:spcPts val="0"/>
              </a:spcAft>
              <a:buClr>
                <a:schemeClr val="lt1"/>
              </a:buClr>
              <a:buSzPts val="1700"/>
              <a:buNone/>
            </a:pPr>
            <a:endParaRPr sz="1700"/>
          </a:p>
          <a:p>
            <a:pPr marL="228600" lvl="0" indent="-120650" algn="l" rtl="0">
              <a:lnSpc>
                <a:spcPct val="90000"/>
              </a:lnSpc>
              <a:spcBef>
                <a:spcPts val="1000"/>
              </a:spcBef>
              <a:spcAft>
                <a:spcPts val="0"/>
              </a:spcAft>
              <a:buClr>
                <a:schemeClr val="lt1"/>
              </a:buClr>
              <a:buSzPts val="1700"/>
              <a:buNone/>
            </a:pPr>
            <a:endParaRPr sz="1700"/>
          </a:p>
        </p:txBody>
      </p:sp>
      <p:sp>
        <p:nvSpPr>
          <p:cNvPr id="480" name="Google Shape;480;p46"/>
          <p:cNvSpPr/>
          <p:nvPr/>
        </p:nvSpPr>
        <p:spPr>
          <a:xfrm flipH="1">
            <a:off x="8023252" y="0"/>
            <a:ext cx="1120748"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81" name="Google Shape;481;p46"/>
          <p:cNvSpPr/>
          <p:nvPr/>
        </p:nvSpPr>
        <p:spPr>
          <a:xfrm>
            <a:off x="4264357" y="513853"/>
            <a:ext cx="4507025" cy="5834577"/>
          </a:xfrm>
          <a:prstGeom prst="rect">
            <a:avLst/>
          </a:prstGeom>
          <a:solidFill>
            <a:schemeClr val="dk1"/>
          </a:solidFill>
          <a:ln>
            <a:noFill/>
          </a:ln>
          <a:effectLst>
            <a:outerShdw blurRad="139700" dist="127000" dir="5400000" algn="t"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482" name="Google Shape;482;p46"/>
          <p:cNvPicPr preferRelativeResize="0"/>
          <p:nvPr/>
        </p:nvPicPr>
        <p:blipFill rotWithShape="1">
          <a:blip r:embed="rId3">
            <a:alphaModFix/>
          </a:blip>
          <a:srcRect l="11159" r="11468" b="-5"/>
          <a:stretch/>
        </p:blipFill>
        <p:spPr>
          <a:xfrm>
            <a:off x="4483341" y="799352"/>
            <a:ext cx="4069057" cy="525929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6"/>
        <p:cNvGrpSpPr/>
        <p:nvPr/>
      </p:nvGrpSpPr>
      <p:grpSpPr>
        <a:xfrm>
          <a:off x="0" y="0"/>
          <a:ext cx="0" cy="0"/>
          <a:chOff x="0" y="0"/>
          <a:chExt cx="0" cy="0"/>
        </a:xfrm>
      </p:grpSpPr>
      <p:sp>
        <p:nvSpPr>
          <p:cNvPr id="487" name="Google Shape;487;p47"/>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488" name="Google Shape;488;p47"/>
          <p:cNvGrpSpPr/>
          <p:nvPr/>
        </p:nvGrpSpPr>
        <p:grpSpPr>
          <a:xfrm flipH="1">
            <a:off x="9" y="1"/>
            <a:ext cx="729530" cy="1935307"/>
            <a:chOff x="10918968" y="713127"/>
            <a:chExt cx="1273032" cy="2532832"/>
          </a:xfrm>
        </p:grpSpPr>
        <p:sp>
          <p:nvSpPr>
            <p:cNvPr id="489" name="Google Shape;489;p47"/>
            <p:cNvSpPr/>
            <p:nvPr/>
          </p:nvSpPr>
          <p:spPr>
            <a:xfrm rot="2700000">
              <a:off x="11052629" y="2120024"/>
              <a:ext cx="645368" cy="645368"/>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90" name="Google Shape;490;p47"/>
            <p:cNvSpPr/>
            <p:nvPr/>
          </p:nvSpPr>
          <p:spPr>
            <a:xfrm rot="-5400000">
              <a:off x="10289068" y="1343027"/>
              <a:ext cx="2532832" cy="1273032"/>
            </a:xfrm>
            <a:prstGeom prst="triangle">
              <a:avLst>
                <a:gd name="adj" fmla="val 5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491" name="Google Shape;491;p47"/>
          <p:cNvSpPr txBox="1">
            <a:spLocks noGrp="1"/>
          </p:cNvSpPr>
          <p:nvPr>
            <p:ph type="title"/>
          </p:nvPr>
        </p:nvSpPr>
        <p:spPr>
          <a:xfrm>
            <a:off x="482600" y="321734"/>
            <a:ext cx="817879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Picture Days</a:t>
            </a:r>
            <a:endParaRPr/>
          </a:p>
        </p:txBody>
      </p:sp>
      <p:pic>
        <p:nvPicPr>
          <p:cNvPr id="492" name="Google Shape;492;p47"/>
          <p:cNvPicPr preferRelativeResize="0"/>
          <p:nvPr/>
        </p:nvPicPr>
        <p:blipFill rotWithShape="1">
          <a:blip r:embed="rId3">
            <a:alphaModFix/>
          </a:blip>
          <a:srcRect/>
          <a:stretch/>
        </p:blipFill>
        <p:spPr>
          <a:xfrm>
            <a:off x="520298" y="1705746"/>
            <a:ext cx="4689910" cy="2929827"/>
          </a:xfrm>
          <a:prstGeom prst="rect">
            <a:avLst/>
          </a:prstGeom>
          <a:noFill/>
          <a:ln>
            <a:noFill/>
          </a:ln>
        </p:spPr>
      </p:pic>
      <p:sp>
        <p:nvSpPr>
          <p:cNvPr id="493" name="Google Shape;493;p47"/>
          <p:cNvSpPr txBox="1">
            <a:spLocks noGrp="1"/>
          </p:cNvSpPr>
          <p:nvPr>
            <p:ph type="body" idx="1"/>
          </p:nvPr>
        </p:nvSpPr>
        <p:spPr>
          <a:xfrm>
            <a:off x="5658039" y="1782981"/>
            <a:ext cx="3003359" cy="4393982"/>
          </a:xfrm>
          <a:prstGeom prst="rect">
            <a:avLst/>
          </a:prstGeom>
          <a:noFill/>
          <a:ln>
            <a:noFill/>
          </a:ln>
        </p:spPr>
        <p:txBody>
          <a:bodyPr spcFirstLastPara="1" wrap="square" lIns="91425" tIns="45700" rIns="91425" bIns="45700" anchor="t" anchorCtr="0">
            <a:normAutofit/>
          </a:bodyPr>
          <a:lstStyle/>
          <a:p>
            <a:pPr marL="228600" lvl="0" indent="-254000" algn="l" rtl="0">
              <a:lnSpc>
                <a:spcPct val="90000"/>
              </a:lnSpc>
              <a:spcBef>
                <a:spcPts val="0"/>
              </a:spcBef>
              <a:spcAft>
                <a:spcPts val="0"/>
              </a:spcAft>
              <a:buClr>
                <a:schemeClr val="dk1"/>
              </a:buClr>
              <a:buSzPts val="4000"/>
              <a:buChar char="•"/>
            </a:pPr>
            <a:r>
              <a:rPr lang="en-US" sz="4000"/>
              <a:t>Spring &amp; graduation portraits </a:t>
            </a:r>
            <a:endParaRPr/>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p:txBody>
      </p:sp>
      <p:grpSp>
        <p:nvGrpSpPr>
          <p:cNvPr id="494" name="Google Shape;494;p47"/>
          <p:cNvGrpSpPr/>
          <p:nvPr/>
        </p:nvGrpSpPr>
        <p:grpSpPr>
          <a:xfrm>
            <a:off x="8383455" y="4601497"/>
            <a:ext cx="760545" cy="2017580"/>
            <a:chOff x="11177940" y="4601497"/>
            <a:chExt cx="1014060" cy="2017580"/>
          </a:xfrm>
        </p:grpSpPr>
        <p:sp>
          <p:nvSpPr>
            <p:cNvPr id="495" name="Google Shape;495;p47"/>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96" name="Google Shape;496;p47"/>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501"/>
        <p:cNvGrpSpPr/>
        <p:nvPr/>
      </p:nvGrpSpPr>
      <p:grpSpPr>
        <a:xfrm>
          <a:off x="0" y="0"/>
          <a:ext cx="0" cy="0"/>
          <a:chOff x="0" y="0"/>
          <a:chExt cx="0" cy="0"/>
        </a:xfrm>
      </p:grpSpPr>
      <p:sp>
        <p:nvSpPr>
          <p:cNvPr id="502" name="Google Shape;502;p48"/>
          <p:cNvSpPr/>
          <p:nvPr/>
        </p:nvSpPr>
        <p:spPr>
          <a:xfrm>
            <a:off x="0" y="0"/>
            <a:ext cx="9144000" cy="6858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03" name="Google Shape;503;p48" descr="MPj04394490000[1]"/>
          <p:cNvPicPr preferRelativeResize="0"/>
          <p:nvPr/>
        </p:nvPicPr>
        <p:blipFill rotWithShape="1">
          <a:blip r:embed="rId3">
            <a:alphaModFix/>
          </a:blip>
          <a:srcRect l="7631" r="12518"/>
          <a:stretch/>
        </p:blipFill>
        <p:spPr>
          <a:xfrm>
            <a:off x="16276" y="-33109"/>
            <a:ext cx="3641692" cy="6857990"/>
          </a:xfrm>
          <a:custGeom>
            <a:avLst/>
            <a:gdLst/>
            <a:ahLst/>
            <a:cxnLst/>
            <a:rect l="l" t="t" r="r" b="b"/>
            <a:pathLst>
              <a:path w="4636517" h="6858000" extrusionOk="0">
                <a:moveTo>
                  <a:pt x="0" y="0"/>
                </a:moveTo>
                <a:lnTo>
                  <a:pt x="4636517" y="0"/>
                </a:lnTo>
                <a:lnTo>
                  <a:pt x="4636517" y="6858000"/>
                </a:lnTo>
                <a:lnTo>
                  <a:pt x="0" y="6858000"/>
                </a:lnTo>
                <a:close/>
              </a:path>
            </a:pathLst>
          </a:custGeom>
          <a:noFill/>
          <a:ln>
            <a:noFill/>
          </a:ln>
        </p:spPr>
      </p:pic>
      <p:sp>
        <p:nvSpPr>
          <p:cNvPr id="504" name="Google Shape;504;p48"/>
          <p:cNvSpPr/>
          <p:nvPr/>
        </p:nvSpPr>
        <p:spPr>
          <a:xfrm>
            <a:off x="6505148" y="407987"/>
            <a:ext cx="2240924" cy="2987899"/>
          </a:xfrm>
          <a:prstGeom prst="arc">
            <a:avLst>
              <a:gd name="adj1" fmla="val 16200000"/>
              <a:gd name="adj2" fmla="val 256372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5" name="Google Shape;505;p48"/>
          <p:cNvSpPr txBox="1">
            <a:spLocks noGrp="1"/>
          </p:cNvSpPr>
          <p:nvPr>
            <p:ph type="title"/>
          </p:nvPr>
        </p:nvSpPr>
        <p:spPr>
          <a:xfrm>
            <a:off x="3733800" y="426482"/>
            <a:ext cx="5105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Teaching Strategies:</a:t>
            </a:r>
            <a:br>
              <a:rPr lang="en-US"/>
            </a:br>
            <a:r>
              <a:rPr lang="en-US"/>
              <a:t>Creative Curriculum</a:t>
            </a:r>
            <a:endParaRPr/>
          </a:p>
        </p:txBody>
      </p:sp>
      <p:sp>
        <p:nvSpPr>
          <p:cNvPr id="506" name="Google Shape;506;p48"/>
          <p:cNvSpPr txBox="1">
            <a:spLocks noGrp="1"/>
          </p:cNvSpPr>
          <p:nvPr>
            <p:ph type="body" idx="1"/>
          </p:nvPr>
        </p:nvSpPr>
        <p:spPr>
          <a:xfrm>
            <a:off x="4370286" y="1868486"/>
            <a:ext cx="4545114" cy="4379913"/>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lt1"/>
              </a:buClr>
              <a:buSzPct val="100000"/>
              <a:buFont typeface="Calibri"/>
              <a:buNone/>
            </a:pPr>
            <a:endParaRPr sz="1500">
              <a:latin typeface="Arial"/>
              <a:ea typeface="Arial"/>
              <a:cs typeface="Arial"/>
              <a:sym typeface="Arial"/>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(1) blocks;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(2) dramatic play;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(3) toys and games;</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(4) art;</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(5) library;</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(6) discovery;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(7) sand and water;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(8) music and movement;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(9) cooking;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(10) technology; and </a:t>
            </a:r>
            <a:endParaRPr/>
          </a:p>
          <a:p>
            <a:pPr marL="228600" lvl="0" indent="-228631" algn="l" rtl="0">
              <a:lnSpc>
                <a:spcPct val="90000"/>
              </a:lnSpc>
              <a:spcBef>
                <a:spcPts val="1000"/>
              </a:spcBef>
              <a:spcAft>
                <a:spcPts val="0"/>
              </a:spcAft>
              <a:buClr>
                <a:schemeClr val="lt1"/>
              </a:buClr>
              <a:buSzPct val="100000"/>
              <a:buChar char="•"/>
            </a:pPr>
            <a:r>
              <a:rPr lang="en-US" sz="1500">
                <a:latin typeface="Arial"/>
                <a:ea typeface="Arial"/>
                <a:cs typeface="Arial"/>
                <a:sym typeface="Arial"/>
              </a:rPr>
              <a:t>(11) outdoors.  Separate interest areas with varied materials offer children a clear range of choices.</a:t>
            </a:r>
            <a:endParaRPr/>
          </a:p>
          <a:p>
            <a:pPr marL="0" lvl="0" indent="0" algn="l" rtl="0">
              <a:lnSpc>
                <a:spcPct val="90000"/>
              </a:lnSpc>
              <a:spcBef>
                <a:spcPts val="1000"/>
              </a:spcBef>
              <a:spcAft>
                <a:spcPts val="0"/>
              </a:spcAft>
              <a:buClr>
                <a:schemeClr val="lt1"/>
              </a:buClr>
              <a:buSzPct val="100000"/>
              <a:buNone/>
            </a:pPr>
            <a:br>
              <a:rPr lang="en-US" sz="1500">
                <a:latin typeface="Arial"/>
                <a:ea typeface="Arial"/>
                <a:cs typeface="Arial"/>
                <a:sym typeface="Arial"/>
              </a:rPr>
            </a:br>
            <a:r>
              <a:rPr lang="en-US" sz="3000" b="1">
                <a:solidFill>
                  <a:srgbClr val="000000"/>
                </a:solidFill>
                <a:latin typeface="Arial"/>
                <a:ea typeface="Arial"/>
                <a:cs typeface="Arial"/>
                <a:sym typeface="Arial"/>
              </a:rPr>
              <a:t>Children learn through play! </a:t>
            </a:r>
            <a:endParaRPr/>
          </a:p>
          <a:p>
            <a:pPr marL="0" lvl="0" indent="0" algn="l" rtl="0">
              <a:lnSpc>
                <a:spcPct val="90000"/>
              </a:lnSpc>
              <a:spcBef>
                <a:spcPts val="1000"/>
              </a:spcBef>
              <a:spcAft>
                <a:spcPts val="0"/>
              </a:spcAft>
              <a:buClr>
                <a:srgbClr val="000000"/>
              </a:buClr>
              <a:buSzPct val="100000"/>
              <a:buNone/>
            </a:pPr>
            <a:r>
              <a:rPr lang="en-US" sz="3000" b="1">
                <a:solidFill>
                  <a:srgbClr val="000000"/>
                </a:solidFill>
                <a:latin typeface="Arial"/>
                <a:ea typeface="Arial"/>
                <a:cs typeface="Arial"/>
                <a:sym typeface="Arial"/>
              </a:rPr>
              <a:t>Aligned with WY Early Learning Standards </a:t>
            </a:r>
            <a:endParaRPr/>
          </a:p>
          <a:p>
            <a:pPr marL="228600" lvl="0" indent="-154813" algn="l" rtl="0">
              <a:lnSpc>
                <a:spcPct val="90000"/>
              </a:lnSpc>
              <a:spcBef>
                <a:spcPts val="1000"/>
              </a:spcBef>
              <a:spcAft>
                <a:spcPts val="0"/>
              </a:spcAft>
              <a:buClr>
                <a:schemeClr val="lt1"/>
              </a:buClr>
              <a:buSzPct val="100000"/>
              <a:buNone/>
            </a:pPr>
            <a:endParaRPr sz="15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511"/>
        <p:cNvGrpSpPr/>
        <p:nvPr/>
      </p:nvGrpSpPr>
      <p:grpSpPr>
        <a:xfrm>
          <a:off x="0" y="0"/>
          <a:ext cx="0" cy="0"/>
          <a:chOff x="0" y="0"/>
          <a:chExt cx="0" cy="0"/>
        </a:xfrm>
      </p:grpSpPr>
      <p:sp>
        <p:nvSpPr>
          <p:cNvPr id="512" name="Google Shape;512;p49"/>
          <p:cNvSpPr/>
          <p:nvPr/>
        </p:nvSpPr>
        <p:spPr>
          <a:xfrm>
            <a:off x="0" y="0"/>
            <a:ext cx="9144000" cy="6858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3" name="Google Shape;513;p49"/>
          <p:cNvSpPr/>
          <p:nvPr/>
        </p:nvSpPr>
        <p:spPr>
          <a:xfrm>
            <a:off x="6505148" y="407987"/>
            <a:ext cx="2240924" cy="2987899"/>
          </a:xfrm>
          <a:prstGeom prst="arc">
            <a:avLst>
              <a:gd name="adj1" fmla="val 16200000"/>
              <a:gd name="adj2" fmla="val 256372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4" name="Google Shape;514;p49"/>
          <p:cNvSpPr txBox="1">
            <a:spLocks noGrp="1"/>
          </p:cNvSpPr>
          <p:nvPr>
            <p:ph type="title"/>
          </p:nvPr>
        </p:nvSpPr>
        <p:spPr>
          <a:xfrm>
            <a:off x="4114800" y="407988"/>
            <a:ext cx="4800600" cy="135181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Wyoming Early </a:t>
            </a:r>
            <a:br>
              <a:rPr lang="en-US"/>
            </a:br>
            <a:r>
              <a:rPr lang="en-US"/>
              <a:t>Learning Standards</a:t>
            </a:r>
            <a:endParaRPr/>
          </a:p>
        </p:txBody>
      </p:sp>
      <p:sp>
        <p:nvSpPr>
          <p:cNvPr id="515" name="Google Shape;515;p49"/>
          <p:cNvSpPr txBox="1">
            <a:spLocks noGrp="1"/>
          </p:cNvSpPr>
          <p:nvPr>
            <p:ph type="body" idx="1"/>
          </p:nvPr>
        </p:nvSpPr>
        <p:spPr>
          <a:xfrm>
            <a:off x="4370286" y="1796788"/>
            <a:ext cx="4545114" cy="4379913"/>
          </a:xfrm>
          <a:prstGeom prst="rect">
            <a:avLst/>
          </a:prstGeom>
          <a:noFill/>
          <a:ln>
            <a:noFill/>
          </a:ln>
        </p:spPr>
        <p:txBody>
          <a:bodyPr spcFirstLastPara="1" wrap="square" lIns="91425" tIns="45700" rIns="91425" bIns="45700" anchor="t" anchorCtr="0">
            <a:normAutofit/>
          </a:bodyPr>
          <a:lstStyle/>
          <a:p>
            <a:pPr marL="0" lvl="0" indent="0">
              <a:spcBef>
                <a:spcPts val="0"/>
              </a:spcBef>
              <a:buSzPts val="2000"/>
              <a:buNone/>
            </a:pPr>
            <a:r>
              <a:rPr lang="en-US" dirty="0"/>
              <a:t>https://www.wyecplc.org/wyomings-early-learning-standards</a:t>
            </a:r>
            <a:endParaRPr dirty="0"/>
          </a:p>
          <a:p>
            <a:pPr marL="228600" lvl="0" indent="-228600" algn="l" rtl="0">
              <a:lnSpc>
                <a:spcPct val="90000"/>
              </a:lnSpc>
              <a:spcBef>
                <a:spcPts val="1000"/>
              </a:spcBef>
              <a:spcAft>
                <a:spcPts val="0"/>
              </a:spcAft>
              <a:buClr>
                <a:schemeClr val="lt1"/>
              </a:buClr>
              <a:buSzPts val="2000"/>
              <a:buChar char="•"/>
            </a:pPr>
            <a:r>
              <a:rPr lang="en-US" sz="2000" u="sng" dirty="0">
                <a:solidFill>
                  <a:schemeClr val="hlink"/>
                </a:solidFill>
                <a:hlinkClick r:id="rId3"/>
              </a:rPr>
              <a:t>http://wyecplc.org</a:t>
            </a:r>
            <a:endParaRPr sz="2000" dirty="0"/>
          </a:p>
          <a:p>
            <a:pPr marL="228600" lvl="0" indent="-228600" algn="l" rtl="0">
              <a:lnSpc>
                <a:spcPct val="90000"/>
              </a:lnSpc>
              <a:spcBef>
                <a:spcPts val="1000"/>
              </a:spcBef>
              <a:spcAft>
                <a:spcPts val="0"/>
              </a:spcAft>
              <a:buClr>
                <a:schemeClr val="lt1"/>
              </a:buClr>
              <a:buSzPts val="2000"/>
              <a:buChar char="•"/>
            </a:pPr>
            <a:r>
              <a:rPr lang="en-US" sz="2000" dirty="0"/>
              <a:t>Poster in office, materials can be downloaded or mailed</a:t>
            </a:r>
            <a:endParaRPr dirty="0"/>
          </a:p>
          <a:p>
            <a:pPr marL="228600" lvl="0" indent="-228600" algn="l" rtl="0">
              <a:lnSpc>
                <a:spcPct val="90000"/>
              </a:lnSpc>
              <a:spcBef>
                <a:spcPts val="1000"/>
              </a:spcBef>
              <a:spcAft>
                <a:spcPts val="0"/>
              </a:spcAft>
              <a:buClr>
                <a:schemeClr val="lt1"/>
              </a:buClr>
              <a:buSzPts val="2000"/>
              <a:buChar char="•"/>
            </a:pPr>
            <a:r>
              <a:rPr lang="en-US" sz="2000" b="0" i="0" dirty="0"/>
              <a:t>The Early Learning Standards is a tool that connects early childhood development with education in a variety of facets. It includes benchmarks, stories from the field, and much more</a:t>
            </a:r>
            <a:r>
              <a:rPr lang="en-US" sz="2000" dirty="0">
                <a:solidFill>
                  <a:srgbClr val="282828"/>
                </a:solidFill>
              </a:rPr>
              <a:t>.</a:t>
            </a:r>
            <a:endParaRPr sz="2000" dirty="0"/>
          </a:p>
          <a:p>
            <a:pPr marL="228600" lvl="0" indent="-133350" algn="l" rtl="0">
              <a:lnSpc>
                <a:spcPct val="90000"/>
              </a:lnSpc>
              <a:spcBef>
                <a:spcPts val="1000"/>
              </a:spcBef>
              <a:spcAft>
                <a:spcPts val="0"/>
              </a:spcAft>
              <a:buClr>
                <a:schemeClr val="lt1"/>
              </a:buClr>
              <a:buSzPts val="1500"/>
              <a:buNone/>
            </a:pPr>
            <a:endParaRPr sz="1500" dirty="0"/>
          </a:p>
        </p:txBody>
      </p:sp>
      <p:pic>
        <p:nvPicPr>
          <p:cNvPr id="516" name="Google Shape;516;p49"/>
          <p:cNvPicPr preferRelativeResize="0"/>
          <p:nvPr/>
        </p:nvPicPr>
        <p:blipFill rotWithShape="1">
          <a:blip r:embed="rId4">
            <a:alphaModFix/>
          </a:blip>
          <a:srcRect/>
          <a:stretch/>
        </p:blipFill>
        <p:spPr>
          <a:xfrm>
            <a:off x="397928" y="1371600"/>
            <a:ext cx="3743758" cy="4648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0"/>
        <p:cNvGrpSpPr/>
        <p:nvPr/>
      </p:nvGrpSpPr>
      <p:grpSpPr>
        <a:xfrm>
          <a:off x="0" y="0"/>
          <a:ext cx="0" cy="0"/>
          <a:chOff x="0" y="0"/>
          <a:chExt cx="0" cy="0"/>
        </a:xfrm>
      </p:grpSpPr>
      <p:sp>
        <p:nvSpPr>
          <p:cNvPr id="521" name="Google Shape;521;p50"/>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2" name="Google Shape;522;p50"/>
          <p:cNvSpPr txBox="1">
            <a:spLocks noGrp="1"/>
          </p:cNvSpPr>
          <p:nvPr>
            <p:ph type="title"/>
          </p:nvPr>
        </p:nvSpPr>
        <p:spPr>
          <a:xfrm>
            <a:off x="482600" y="321734"/>
            <a:ext cx="3728158" cy="113573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100"/>
              <a:t>Three Classrooms</a:t>
            </a:r>
            <a:br>
              <a:rPr lang="en-US" sz="3100"/>
            </a:br>
            <a:r>
              <a:rPr lang="en-US" sz="3100"/>
              <a:t>What’s the Difference?</a:t>
            </a:r>
            <a:endParaRPr/>
          </a:p>
        </p:txBody>
      </p:sp>
      <p:sp>
        <p:nvSpPr>
          <p:cNvPr id="523" name="Google Shape;523;p50"/>
          <p:cNvSpPr txBox="1">
            <a:spLocks noGrp="1"/>
          </p:cNvSpPr>
          <p:nvPr>
            <p:ph type="body" idx="1"/>
          </p:nvPr>
        </p:nvSpPr>
        <p:spPr>
          <a:xfrm>
            <a:off x="1143000" y="1457471"/>
            <a:ext cx="5867400" cy="4805363"/>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endParaRPr sz="1700" dirty="0"/>
          </a:p>
          <a:p>
            <a:pPr marL="0" lvl="0" indent="0" algn="l" rtl="0">
              <a:lnSpc>
                <a:spcPct val="90000"/>
              </a:lnSpc>
              <a:spcBef>
                <a:spcPts val="1000"/>
              </a:spcBef>
              <a:spcAft>
                <a:spcPts val="0"/>
              </a:spcAft>
              <a:buClr>
                <a:schemeClr val="dk1"/>
              </a:buClr>
              <a:buSzPct val="100000"/>
              <a:buNone/>
            </a:pPr>
            <a:r>
              <a:rPr lang="en-US" sz="1700" dirty="0"/>
              <a:t>Preschool – Miss Brea’s Room</a:t>
            </a:r>
            <a:endParaRPr dirty="0"/>
          </a:p>
          <a:p>
            <a:pPr marL="0" lvl="0" indent="0" algn="l" rtl="0">
              <a:lnSpc>
                <a:spcPct val="90000"/>
              </a:lnSpc>
              <a:spcBef>
                <a:spcPts val="1000"/>
              </a:spcBef>
              <a:spcAft>
                <a:spcPts val="0"/>
              </a:spcAft>
              <a:buClr>
                <a:schemeClr val="dk1"/>
              </a:buClr>
              <a:buSzPct val="100000"/>
              <a:buNone/>
            </a:pPr>
            <a:r>
              <a:rPr lang="en-US" sz="1700" dirty="0"/>
              <a:t>Our youngest students: 3-year-old children, potty trained, ready for fun and new experiences! Learning to be at school, will move up to PreK or TK the following year, depending on birthday and readiness.</a:t>
            </a:r>
            <a:endParaRPr dirty="0"/>
          </a:p>
          <a:p>
            <a:pPr marL="0" lvl="0" indent="0" algn="l" rtl="0">
              <a:lnSpc>
                <a:spcPct val="90000"/>
              </a:lnSpc>
              <a:spcBef>
                <a:spcPts val="1000"/>
              </a:spcBef>
              <a:spcAft>
                <a:spcPts val="0"/>
              </a:spcAft>
              <a:buClr>
                <a:schemeClr val="dk1"/>
              </a:buClr>
              <a:buSzPct val="100000"/>
              <a:buNone/>
            </a:pPr>
            <a:endParaRPr sz="1700" dirty="0"/>
          </a:p>
          <a:p>
            <a:pPr marL="0" lvl="0" indent="0" algn="l" rtl="0">
              <a:lnSpc>
                <a:spcPct val="90000"/>
              </a:lnSpc>
              <a:spcBef>
                <a:spcPts val="1000"/>
              </a:spcBef>
              <a:spcAft>
                <a:spcPts val="0"/>
              </a:spcAft>
              <a:buClr>
                <a:schemeClr val="dk1"/>
              </a:buClr>
              <a:buSzPct val="100000"/>
              <a:buNone/>
            </a:pPr>
            <a:r>
              <a:rPr lang="en-US" sz="1700" dirty="0" err="1"/>
              <a:t>PreKindergarten</a:t>
            </a:r>
            <a:r>
              <a:rPr lang="en-US" sz="1700" dirty="0"/>
              <a:t> – Miss Laura’s Room</a:t>
            </a:r>
            <a:endParaRPr dirty="0"/>
          </a:p>
          <a:p>
            <a:pPr marL="0" lvl="0" indent="0" algn="l" rtl="0">
              <a:lnSpc>
                <a:spcPct val="90000"/>
              </a:lnSpc>
              <a:spcBef>
                <a:spcPts val="1000"/>
              </a:spcBef>
              <a:spcAft>
                <a:spcPts val="0"/>
              </a:spcAft>
              <a:buClr>
                <a:schemeClr val="dk1"/>
              </a:buClr>
              <a:buSzPct val="100000"/>
              <a:buNone/>
            </a:pPr>
            <a:r>
              <a:rPr lang="en-US" sz="1700" dirty="0"/>
              <a:t>Traditional PreK ages: 4-year-old children, getting ready for Kindergarten, ready for fun and learning!  Can move up to Miss Joni’s if birthday doesn’t meet cut-off, or if preferred to wait another year.  Can go to Kindergarten if 5 by August 1</a:t>
            </a:r>
            <a:r>
              <a:rPr lang="en-US" sz="1700" baseline="30000" dirty="0"/>
              <a:t>st</a:t>
            </a:r>
            <a:r>
              <a:rPr lang="en-US" sz="1700" dirty="0"/>
              <a:t>, or waiver approved    </a:t>
            </a:r>
            <a:endParaRPr dirty="0"/>
          </a:p>
          <a:p>
            <a:pPr marL="0" lvl="0" indent="0" algn="l" rtl="0">
              <a:lnSpc>
                <a:spcPct val="90000"/>
              </a:lnSpc>
              <a:spcBef>
                <a:spcPts val="1000"/>
              </a:spcBef>
              <a:spcAft>
                <a:spcPts val="0"/>
              </a:spcAft>
              <a:buClr>
                <a:schemeClr val="dk1"/>
              </a:buClr>
              <a:buSzPct val="100000"/>
              <a:buNone/>
            </a:pPr>
            <a:endParaRPr sz="1700" dirty="0"/>
          </a:p>
          <a:p>
            <a:pPr marL="0" lvl="0" indent="0" algn="l" rtl="0">
              <a:lnSpc>
                <a:spcPct val="90000"/>
              </a:lnSpc>
              <a:spcBef>
                <a:spcPts val="1000"/>
              </a:spcBef>
              <a:spcAft>
                <a:spcPts val="0"/>
              </a:spcAft>
              <a:buClr>
                <a:schemeClr val="dk1"/>
              </a:buClr>
              <a:buSzPct val="100000"/>
              <a:buNone/>
            </a:pPr>
            <a:r>
              <a:rPr lang="en-US" sz="1700" dirty="0"/>
              <a:t>Transitional Kindergarten – Miss Reanna’s Room</a:t>
            </a:r>
            <a:endParaRPr dirty="0"/>
          </a:p>
          <a:p>
            <a:pPr marL="0" lvl="0" indent="0" algn="l" rtl="0">
              <a:lnSpc>
                <a:spcPct val="90000"/>
              </a:lnSpc>
              <a:spcBef>
                <a:spcPts val="1000"/>
              </a:spcBef>
              <a:spcAft>
                <a:spcPts val="0"/>
              </a:spcAft>
              <a:buClr>
                <a:schemeClr val="dk1"/>
              </a:buClr>
              <a:buSzPct val="100000"/>
              <a:buNone/>
            </a:pPr>
            <a:r>
              <a:rPr lang="en-US" sz="1700" dirty="0"/>
              <a:t>Our oldest students: Turning 5 by December.  Children who miss the August 1</a:t>
            </a:r>
            <a:r>
              <a:rPr lang="en-US" sz="1700" baseline="30000" dirty="0"/>
              <a:t>st</a:t>
            </a:r>
            <a:r>
              <a:rPr lang="en-US" sz="1700" dirty="0"/>
              <a:t> Kindergarten cut-off date, or families want to wait one more year before starting K.  Ready for fun and learning! All getting ready for Kindergarten.</a:t>
            </a:r>
            <a:endParaRPr dirty="0"/>
          </a:p>
          <a:p>
            <a:pPr marL="228600" lvl="0" indent="-128777" algn="l" rtl="0">
              <a:lnSpc>
                <a:spcPct val="90000"/>
              </a:lnSpc>
              <a:spcBef>
                <a:spcPts val="1000"/>
              </a:spcBef>
              <a:spcAft>
                <a:spcPts val="0"/>
              </a:spcAft>
              <a:buClr>
                <a:schemeClr val="dk1"/>
              </a:buClr>
              <a:buSzPct val="100000"/>
              <a:buNone/>
            </a:pPr>
            <a:endParaRPr sz="1700" dirty="0"/>
          </a:p>
        </p:txBody>
      </p:sp>
      <p:sp>
        <p:nvSpPr>
          <p:cNvPr id="524" name="Google Shape;524;p50"/>
          <p:cNvSpPr/>
          <p:nvPr/>
        </p:nvSpPr>
        <p:spPr>
          <a:xfrm rot="5400000">
            <a:off x="-628518" y="5230015"/>
            <a:ext cx="2017580" cy="760545"/>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5" name="Google Shape;525;p50"/>
          <p:cNvSpPr/>
          <p:nvPr/>
        </p:nvSpPr>
        <p:spPr>
          <a:xfrm rot="2700000">
            <a:off x="260240" y="5789405"/>
            <a:ext cx="485578" cy="364184"/>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526" name="Google Shape;526;p50"/>
          <p:cNvGrpSpPr/>
          <p:nvPr/>
        </p:nvGrpSpPr>
        <p:grpSpPr>
          <a:xfrm>
            <a:off x="8321039" y="0"/>
            <a:ext cx="822961" cy="1097280"/>
            <a:chOff x="11094719" y="0"/>
            <a:chExt cx="1097281" cy="1097280"/>
          </a:xfrm>
        </p:grpSpPr>
        <p:sp>
          <p:nvSpPr>
            <p:cNvPr id="527" name="Google Shape;527;p50"/>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8" name="Google Shape;528;p50"/>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47"/>
        <p:cNvGrpSpPr/>
        <p:nvPr/>
      </p:nvGrpSpPr>
      <p:grpSpPr>
        <a:xfrm>
          <a:off x="0" y="0"/>
          <a:ext cx="0" cy="0"/>
          <a:chOff x="0" y="0"/>
          <a:chExt cx="0" cy="0"/>
        </a:xfrm>
      </p:grpSpPr>
      <p:sp>
        <p:nvSpPr>
          <p:cNvPr id="248" name="Google Shape;248;p33"/>
          <p:cNvSpPr/>
          <p:nvPr/>
        </p:nvSpPr>
        <p:spPr>
          <a:xfrm>
            <a:off x="0" y="0"/>
            <a:ext cx="9144000"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49" name="Google Shape;249;p33"/>
          <p:cNvSpPr/>
          <p:nvPr/>
        </p:nvSpPr>
        <p:spPr>
          <a:xfrm>
            <a:off x="357759" y="480060"/>
            <a:ext cx="8428482" cy="589788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0" name="Google Shape;250;p33"/>
          <p:cNvSpPr txBox="1">
            <a:spLocks noGrp="1"/>
          </p:cNvSpPr>
          <p:nvPr>
            <p:ph type="title"/>
          </p:nvPr>
        </p:nvSpPr>
        <p:spPr>
          <a:xfrm>
            <a:off x="628649" y="388308"/>
            <a:ext cx="5391742" cy="102142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500"/>
              <a:buFont typeface="Calibri"/>
              <a:buNone/>
            </a:pPr>
            <a:r>
              <a:rPr lang="en-US" sz="3500">
                <a:solidFill>
                  <a:schemeClr val="dk1"/>
                </a:solidFill>
              </a:rPr>
              <a:t>The Open School History</a:t>
            </a:r>
            <a:endParaRPr/>
          </a:p>
        </p:txBody>
      </p:sp>
      <p:grpSp>
        <p:nvGrpSpPr>
          <p:cNvPr id="251" name="Google Shape;251;p33"/>
          <p:cNvGrpSpPr/>
          <p:nvPr/>
        </p:nvGrpSpPr>
        <p:grpSpPr>
          <a:xfrm>
            <a:off x="1181983" y="1717546"/>
            <a:ext cx="6780033" cy="4237521"/>
            <a:chOff x="137805" y="2139"/>
            <a:chExt cx="6780033" cy="4237521"/>
          </a:xfrm>
        </p:grpSpPr>
        <p:sp>
          <p:nvSpPr>
            <p:cNvPr id="252" name="Google Shape;252;p33"/>
            <p:cNvSpPr/>
            <p:nvPr/>
          </p:nvSpPr>
          <p:spPr>
            <a:xfrm>
              <a:off x="137805" y="2139"/>
              <a:ext cx="2118760" cy="1271256"/>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3"/>
            <p:cNvSpPr txBox="1"/>
            <p:nvPr/>
          </p:nvSpPr>
          <p:spPr>
            <a:xfrm>
              <a:off x="137805" y="2139"/>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Formed in 1971 – group of parents seeing alternatives</a:t>
              </a:r>
              <a:endParaRPr/>
            </a:p>
          </p:txBody>
        </p:sp>
        <p:sp>
          <p:nvSpPr>
            <p:cNvPr id="254" name="Google Shape;254;p33"/>
            <p:cNvSpPr/>
            <p:nvPr/>
          </p:nvSpPr>
          <p:spPr>
            <a:xfrm>
              <a:off x="2468441" y="2139"/>
              <a:ext cx="2118760" cy="1271256"/>
            </a:xfrm>
            <a:prstGeom prst="rect">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3"/>
            <p:cNvSpPr txBox="1"/>
            <p:nvPr/>
          </p:nvSpPr>
          <p:spPr>
            <a:xfrm>
              <a:off x="2468441" y="2139"/>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Used to be a primary school up to 3</a:t>
              </a:r>
              <a:r>
                <a:rPr lang="en-US" sz="2000" baseline="30000">
                  <a:solidFill>
                    <a:schemeClr val="lt1"/>
                  </a:solidFill>
                  <a:latin typeface="Arial"/>
                  <a:ea typeface="Arial"/>
                  <a:cs typeface="Arial"/>
                  <a:sym typeface="Arial"/>
                </a:rPr>
                <a:t>rd</a:t>
              </a:r>
              <a:r>
                <a:rPr lang="en-US" sz="2000">
                  <a:solidFill>
                    <a:schemeClr val="lt1"/>
                  </a:solidFill>
                  <a:latin typeface="Arial"/>
                  <a:ea typeface="Arial"/>
                  <a:cs typeface="Arial"/>
                  <a:sym typeface="Arial"/>
                </a:rPr>
                <a:t> grade</a:t>
              </a:r>
              <a:endParaRPr/>
            </a:p>
          </p:txBody>
        </p:sp>
        <p:sp>
          <p:nvSpPr>
            <p:cNvPr id="256" name="Google Shape;256;p33"/>
            <p:cNvSpPr/>
            <p:nvPr/>
          </p:nvSpPr>
          <p:spPr>
            <a:xfrm>
              <a:off x="4799078" y="2139"/>
              <a:ext cx="2118760" cy="1271256"/>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3"/>
            <p:cNvSpPr txBox="1"/>
            <p:nvPr/>
          </p:nvSpPr>
          <p:spPr>
            <a:xfrm>
              <a:off x="4799078" y="2139"/>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Serving preschool/</a:t>
              </a:r>
              <a:r>
                <a:rPr lang="en-US" sz="2000">
                  <a:solidFill>
                    <a:schemeClr val="lt1"/>
                  </a:solidFill>
                </a:rPr>
                <a:t>p</a:t>
              </a:r>
              <a:r>
                <a:rPr lang="en-US" sz="2000">
                  <a:solidFill>
                    <a:schemeClr val="lt1"/>
                  </a:solidFill>
                  <a:latin typeface="Arial"/>
                  <a:ea typeface="Arial"/>
                  <a:cs typeface="Arial"/>
                  <a:sym typeface="Arial"/>
                </a:rPr>
                <a:t>rek/</a:t>
              </a:r>
              <a:r>
                <a:rPr lang="en-US" sz="2000">
                  <a:solidFill>
                    <a:schemeClr val="lt1"/>
                  </a:solidFill>
                </a:rPr>
                <a:t>tk</a:t>
              </a:r>
              <a:r>
                <a:rPr lang="en-US" sz="2000">
                  <a:solidFill>
                    <a:schemeClr val="lt1"/>
                  </a:solidFill>
                  <a:latin typeface="Arial"/>
                  <a:ea typeface="Arial"/>
                  <a:cs typeface="Arial"/>
                  <a:sym typeface="Arial"/>
                </a:rPr>
                <a:t> </a:t>
              </a:r>
              <a:endParaRPr/>
            </a:p>
            <a:p>
              <a:pPr marL="0" marR="0" lvl="0" indent="0" algn="ctr" rtl="0">
                <a:lnSpc>
                  <a:spcPct val="90000"/>
                </a:lnSpc>
                <a:spcBef>
                  <a:spcPts val="700"/>
                </a:spcBef>
                <a:spcAft>
                  <a:spcPts val="0"/>
                </a:spcAft>
                <a:buClr>
                  <a:schemeClr val="lt1"/>
                </a:buClr>
                <a:buSzPts val="2000"/>
                <a:buFont typeface="Arial"/>
                <a:buNone/>
              </a:pPr>
              <a:r>
                <a:rPr lang="en-US" sz="2000">
                  <a:solidFill>
                    <a:schemeClr val="lt1"/>
                  </a:solidFill>
                  <a:latin typeface="Arial"/>
                  <a:ea typeface="Arial"/>
                  <a:cs typeface="Arial"/>
                  <a:sym typeface="Arial"/>
                </a:rPr>
                <a:t>3-5 year olds</a:t>
              </a:r>
              <a:endParaRPr/>
            </a:p>
          </p:txBody>
        </p:sp>
        <p:sp>
          <p:nvSpPr>
            <p:cNvPr id="258" name="Google Shape;258;p33"/>
            <p:cNvSpPr/>
            <p:nvPr/>
          </p:nvSpPr>
          <p:spPr>
            <a:xfrm>
              <a:off x="137805" y="1485271"/>
              <a:ext cx="2118760" cy="1271256"/>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3"/>
            <p:cNvSpPr txBox="1"/>
            <p:nvPr/>
          </p:nvSpPr>
          <p:spPr>
            <a:xfrm>
              <a:off x="137805" y="1485271"/>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Board of Directors</a:t>
              </a:r>
              <a:endParaRPr/>
            </a:p>
          </p:txBody>
        </p:sp>
        <p:sp>
          <p:nvSpPr>
            <p:cNvPr id="260" name="Google Shape;260;p33"/>
            <p:cNvSpPr/>
            <p:nvPr/>
          </p:nvSpPr>
          <p:spPr>
            <a:xfrm>
              <a:off x="2468441" y="1485271"/>
              <a:ext cx="2118760" cy="1271256"/>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3"/>
            <p:cNvSpPr txBox="1"/>
            <p:nvPr/>
          </p:nvSpPr>
          <p:spPr>
            <a:xfrm>
              <a:off x="2468441" y="1485271"/>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Parent involvement</a:t>
              </a:r>
              <a:endParaRPr/>
            </a:p>
          </p:txBody>
        </p:sp>
        <p:sp>
          <p:nvSpPr>
            <p:cNvPr id="262" name="Google Shape;262;p33"/>
            <p:cNvSpPr/>
            <p:nvPr/>
          </p:nvSpPr>
          <p:spPr>
            <a:xfrm>
              <a:off x="4799078" y="1485271"/>
              <a:ext cx="2118760" cy="1271256"/>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3"/>
            <p:cNvSpPr txBox="1"/>
            <p:nvPr/>
          </p:nvSpPr>
          <p:spPr>
            <a:xfrm>
              <a:off x="4799078" y="1485271"/>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Unique and amazing place </a:t>
              </a:r>
              <a:endParaRPr/>
            </a:p>
          </p:txBody>
        </p:sp>
        <p:sp>
          <p:nvSpPr>
            <p:cNvPr id="264" name="Google Shape;264;p33"/>
            <p:cNvSpPr/>
            <p:nvPr/>
          </p:nvSpPr>
          <p:spPr>
            <a:xfrm>
              <a:off x="2468441" y="2968404"/>
              <a:ext cx="2118760" cy="1271256"/>
            </a:xfrm>
            <a:prstGeom prst="rect">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3"/>
            <p:cNvSpPr txBox="1"/>
            <p:nvPr/>
          </p:nvSpPr>
          <p:spPr>
            <a:xfrm>
              <a:off x="2468441" y="2968404"/>
              <a:ext cx="2118760" cy="1271256"/>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a:solidFill>
                    <a:schemeClr val="lt1"/>
                  </a:solidFill>
                  <a:latin typeface="Arial"/>
                  <a:ea typeface="Arial"/>
                  <a:cs typeface="Arial"/>
                  <a:sym typeface="Arial"/>
                </a:rPr>
                <a:t>You are part of </a:t>
              </a:r>
              <a:endParaRPr/>
            </a:p>
            <a:p>
              <a:pPr marL="0" marR="0" lvl="0" indent="0" algn="ctr" rtl="0">
                <a:lnSpc>
                  <a:spcPct val="90000"/>
                </a:lnSpc>
                <a:spcBef>
                  <a:spcPts val="700"/>
                </a:spcBef>
                <a:spcAft>
                  <a:spcPts val="0"/>
                </a:spcAft>
                <a:buClr>
                  <a:schemeClr val="lt1"/>
                </a:buClr>
                <a:buSzPts val="2000"/>
                <a:buFont typeface="Arial"/>
                <a:buNone/>
              </a:pPr>
              <a:r>
                <a:rPr lang="en-US" sz="2000">
                  <a:solidFill>
                    <a:schemeClr val="lt1"/>
                  </a:solidFill>
                  <a:latin typeface="Arial"/>
                  <a:ea typeface="Arial"/>
                  <a:cs typeface="Arial"/>
                  <a:sym typeface="Arial"/>
                </a:rPr>
                <a:t>The Open School family!</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2"/>
        <p:cNvGrpSpPr/>
        <p:nvPr/>
      </p:nvGrpSpPr>
      <p:grpSpPr>
        <a:xfrm>
          <a:off x="0" y="0"/>
          <a:ext cx="0" cy="0"/>
          <a:chOff x="0" y="0"/>
          <a:chExt cx="0" cy="0"/>
        </a:xfrm>
      </p:grpSpPr>
      <p:sp>
        <p:nvSpPr>
          <p:cNvPr id="533" name="Google Shape;533;p5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34" name="Google Shape;534;p51"/>
          <p:cNvSpPr txBox="1">
            <a:spLocks noGrp="1"/>
          </p:cNvSpPr>
          <p:nvPr>
            <p:ph type="title"/>
          </p:nvPr>
        </p:nvSpPr>
        <p:spPr>
          <a:xfrm>
            <a:off x="482600" y="321734"/>
            <a:ext cx="3728158"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Three Classrooms</a:t>
            </a:r>
            <a:br>
              <a:rPr lang="en-US" sz="3100"/>
            </a:br>
            <a:r>
              <a:rPr lang="en-US" sz="3100"/>
              <a:t>What’s the Same?</a:t>
            </a:r>
            <a:endParaRPr/>
          </a:p>
        </p:txBody>
      </p:sp>
      <p:sp>
        <p:nvSpPr>
          <p:cNvPr id="535" name="Google Shape;535;p51"/>
          <p:cNvSpPr txBox="1">
            <a:spLocks noGrp="1"/>
          </p:cNvSpPr>
          <p:nvPr>
            <p:ph type="body" idx="1"/>
          </p:nvPr>
        </p:nvSpPr>
        <p:spPr>
          <a:xfrm>
            <a:off x="482601" y="1457471"/>
            <a:ext cx="7442199" cy="4943329"/>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700"/>
              <a:buNone/>
            </a:pPr>
            <a:endParaRPr sz="1700"/>
          </a:p>
          <a:p>
            <a:pPr marL="0" lvl="0" indent="0" algn="l" rtl="0">
              <a:lnSpc>
                <a:spcPct val="90000"/>
              </a:lnSpc>
              <a:spcBef>
                <a:spcPts val="1000"/>
              </a:spcBef>
              <a:spcAft>
                <a:spcPts val="0"/>
              </a:spcAft>
              <a:buClr>
                <a:schemeClr val="dk1"/>
              </a:buClr>
              <a:buSzPts val="1700"/>
              <a:buNone/>
            </a:pPr>
            <a:r>
              <a:rPr lang="en-US" sz="1700"/>
              <a:t>All classes:</a:t>
            </a:r>
            <a:endParaRPr/>
          </a:p>
          <a:p>
            <a:pPr marL="228600" lvl="0" indent="-228600" algn="l" rtl="0">
              <a:lnSpc>
                <a:spcPct val="90000"/>
              </a:lnSpc>
              <a:spcBef>
                <a:spcPts val="1000"/>
              </a:spcBef>
              <a:spcAft>
                <a:spcPts val="0"/>
              </a:spcAft>
              <a:buClr>
                <a:schemeClr val="dk1"/>
              </a:buClr>
              <a:buSzPts val="1700"/>
              <a:buChar char="•"/>
            </a:pPr>
            <a:r>
              <a:rPr lang="en-US" sz="1700"/>
              <a:t>Teaching social/emotional skills, manage bodies, self-regulation skills</a:t>
            </a:r>
            <a:endParaRPr/>
          </a:p>
          <a:p>
            <a:pPr marL="228600" lvl="0" indent="-228600" algn="l" rtl="0">
              <a:lnSpc>
                <a:spcPct val="90000"/>
              </a:lnSpc>
              <a:spcBef>
                <a:spcPts val="1000"/>
              </a:spcBef>
              <a:spcAft>
                <a:spcPts val="0"/>
              </a:spcAft>
              <a:buClr>
                <a:schemeClr val="dk1"/>
              </a:buClr>
              <a:buSzPts val="1700"/>
              <a:buChar char="•"/>
            </a:pPr>
            <a:r>
              <a:rPr lang="en-US" sz="1700"/>
              <a:t>Teaching Strategies/Creative Curriculum and WY Early Learning Standards &amp; common core of knowledge in accordance with the WY Dept of Education</a:t>
            </a:r>
            <a:endParaRPr/>
          </a:p>
          <a:p>
            <a:pPr marL="228600" lvl="0" indent="-228600" algn="l" rtl="0">
              <a:lnSpc>
                <a:spcPct val="90000"/>
              </a:lnSpc>
              <a:spcBef>
                <a:spcPts val="1000"/>
              </a:spcBef>
              <a:spcAft>
                <a:spcPts val="0"/>
              </a:spcAft>
              <a:buClr>
                <a:schemeClr val="dk1"/>
              </a:buClr>
              <a:buSzPts val="1700"/>
              <a:buChar char="•"/>
            </a:pPr>
            <a:r>
              <a:rPr lang="en-US" sz="1700"/>
              <a:t>Independence, flexibility, self confidence, curiosity are encouraged and nurtured</a:t>
            </a:r>
            <a:endParaRPr/>
          </a:p>
          <a:p>
            <a:pPr marL="228600" lvl="0" indent="-228600" algn="l" rtl="0">
              <a:lnSpc>
                <a:spcPct val="90000"/>
              </a:lnSpc>
              <a:spcBef>
                <a:spcPts val="1000"/>
              </a:spcBef>
              <a:spcAft>
                <a:spcPts val="0"/>
              </a:spcAft>
              <a:buClr>
                <a:schemeClr val="dk1"/>
              </a:buClr>
              <a:buSzPts val="1700"/>
              <a:buChar char="•"/>
            </a:pPr>
            <a:r>
              <a:rPr lang="en-US" sz="1700"/>
              <a:t>Individualized instruction – lots of ages/stages, developmentally appropriate learning opportunities</a:t>
            </a:r>
            <a:endParaRPr/>
          </a:p>
          <a:p>
            <a:pPr marL="228600" lvl="0" indent="-228600" algn="l" rtl="0">
              <a:lnSpc>
                <a:spcPct val="90000"/>
              </a:lnSpc>
              <a:spcBef>
                <a:spcPts val="1000"/>
              </a:spcBef>
              <a:spcAft>
                <a:spcPts val="0"/>
              </a:spcAft>
              <a:buClr>
                <a:schemeClr val="dk1"/>
              </a:buClr>
              <a:buSzPts val="1700"/>
              <a:buChar char="•"/>
            </a:pPr>
            <a:r>
              <a:rPr lang="en-US" sz="1700"/>
              <a:t>Teaching literacy, mathematics, science, social studies, arts, STEM</a:t>
            </a:r>
            <a:endParaRPr/>
          </a:p>
          <a:p>
            <a:pPr marL="228600" lvl="0" indent="-228600" algn="l" rtl="0">
              <a:lnSpc>
                <a:spcPct val="90000"/>
              </a:lnSpc>
              <a:spcBef>
                <a:spcPts val="1000"/>
              </a:spcBef>
              <a:spcAft>
                <a:spcPts val="0"/>
              </a:spcAft>
              <a:buClr>
                <a:schemeClr val="dk1"/>
              </a:buClr>
              <a:buSzPts val="1700"/>
              <a:buChar char="•"/>
            </a:pPr>
            <a:r>
              <a:rPr lang="en-US" sz="1700"/>
              <a:t>Allowing children to explore, have fun, learn at their pace</a:t>
            </a:r>
            <a:endParaRPr/>
          </a:p>
          <a:p>
            <a:pPr marL="228600" lvl="0" indent="-228600" algn="l" rtl="0">
              <a:lnSpc>
                <a:spcPct val="90000"/>
              </a:lnSpc>
              <a:spcBef>
                <a:spcPts val="1000"/>
              </a:spcBef>
              <a:spcAft>
                <a:spcPts val="0"/>
              </a:spcAft>
              <a:buClr>
                <a:schemeClr val="dk1"/>
              </a:buClr>
              <a:buSzPts val="1700"/>
              <a:buChar char="•"/>
            </a:pPr>
            <a:r>
              <a:rPr lang="en-US" sz="1700"/>
              <a:t>Providing a wide variety of experiences to enhance learning, whole child learning</a:t>
            </a:r>
            <a:endParaRPr/>
          </a:p>
          <a:p>
            <a:pPr marL="228600" lvl="0" indent="-228600" algn="l" rtl="0">
              <a:lnSpc>
                <a:spcPct val="90000"/>
              </a:lnSpc>
              <a:spcBef>
                <a:spcPts val="1000"/>
              </a:spcBef>
              <a:spcAft>
                <a:spcPts val="0"/>
              </a:spcAft>
              <a:buClr>
                <a:schemeClr val="dk1"/>
              </a:buClr>
              <a:buSzPts val="1700"/>
              <a:buChar char="•"/>
            </a:pPr>
            <a:r>
              <a:rPr lang="en-US" sz="1700"/>
              <a:t>Parent Teacher Conferences 2x a year to engage families in learning</a:t>
            </a:r>
            <a:endParaRPr/>
          </a:p>
          <a:p>
            <a:pPr marL="228600" lvl="0" indent="-228600" algn="l" rtl="0">
              <a:lnSpc>
                <a:spcPct val="90000"/>
              </a:lnSpc>
              <a:spcBef>
                <a:spcPts val="1000"/>
              </a:spcBef>
              <a:spcAft>
                <a:spcPts val="0"/>
              </a:spcAft>
              <a:buClr>
                <a:schemeClr val="dk1"/>
              </a:buClr>
              <a:buSzPts val="1700"/>
              <a:buChar char="•"/>
            </a:pPr>
            <a:r>
              <a:rPr lang="en-US" sz="1700"/>
              <a:t>Preparing children for future success and continued love of learning</a:t>
            </a:r>
            <a:endParaRPr/>
          </a:p>
          <a:p>
            <a:pPr marL="228600" lvl="0" indent="-228600" algn="l" rtl="0">
              <a:lnSpc>
                <a:spcPct val="90000"/>
              </a:lnSpc>
              <a:spcBef>
                <a:spcPts val="1000"/>
              </a:spcBef>
              <a:spcAft>
                <a:spcPts val="0"/>
              </a:spcAft>
              <a:buClr>
                <a:schemeClr val="dk1"/>
              </a:buClr>
              <a:buSzPts val="1700"/>
              <a:buChar char="•"/>
            </a:pPr>
            <a:r>
              <a:rPr lang="en-US" sz="1700"/>
              <a:t>Qualified and caring teachers – they are the best!</a:t>
            </a:r>
            <a:endParaRPr/>
          </a:p>
          <a:p>
            <a:pPr marL="228600" lvl="0" indent="-120650" algn="l" rtl="0">
              <a:lnSpc>
                <a:spcPct val="90000"/>
              </a:lnSpc>
              <a:spcBef>
                <a:spcPts val="1000"/>
              </a:spcBef>
              <a:spcAft>
                <a:spcPts val="0"/>
              </a:spcAft>
              <a:buClr>
                <a:schemeClr val="dk1"/>
              </a:buClr>
              <a:buSzPts val="1700"/>
              <a:buNone/>
            </a:pPr>
            <a:endParaRPr sz="1700"/>
          </a:p>
        </p:txBody>
      </p:sp>
      <p:sp>
        <p:nvSpPr>
          <p:cNvPr id="536" name="Google Shape;536;p51"/>
          <p:cNvSpPr/>
          <p:nvPr/>
        </p:nvSpPr>
        <p:spPr>
          <a:xfrm rot="5400000">
            <a:off x="-628518" y="5230015"/>
            <a:ext cx="2017580" cy="760545"/>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37" name="Google Shape;537;p51"/>
          <p:cNvSpPr/>
          <p:nvPr/>
        </p:nvSpPr>
        <p:spPr>
          <a:xfrm rot="2700000">
            <a:off x="260240" y="5789405"/>
            <a:ext cx="485578" cy="364184"/>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538" name="Google Shape;538;p51"/>
          <p:cNvGrpSpPr/>
          <p:nvPr/>
        </p:nvGrpSpPr>
        <p:grpSpPr>
          <a:xfrm>
            <a:off x="8321039" y="0"/>
            <a:ext cx="822961" cy="1097280"/>
            <a:chOff x="11094719" y="0"/>
            <a:chExt cx="1097281" cy="1097280"/>
          </a:xfrm>
        </p:grpSpPr>
        <p:sp>
          <p:nvSpPr>
            <p:cNvPr id="539" name="Google Shape;539;p51"/>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40" name="Google Shape;540;p51"/>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5"/>
        <p:cNvGrpSpPr/>
        <p:nvPr/>
      </p:nvGrpSpPr>
      <p:grpSpPr>
        <a:xfrm>
          <a:off x="0" y="0"/>
          <a:ext cx="0" cy="0"/>
          <a:chOff x="0" y="0"/>
          <a:chExt cx="0" cy="0"/>
        </a:xfrm>
      </p:grpSpPr>
      <p:sp>
        <p:nvSpPr>
          <p:cNvPr id="546" name="Google Shape;546;p52"/>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547" name="Google Shape;547;p52"/>
          <p:cNvPicPr preferRelativeResize="0"/>
          <p:nvPr/>
        </p:nvPicPr>
        <p:blipFill rotWithShape="1">
          <a:blip r:embed="rId3">
            <a:alphaModFix amt="35000"/>
          </a:blip>
          <a:srcRect l="14182" r="5791"/>
          <a:stretch/>
        </p:blipFill>
        <p:spPr>
          <a:xfrm>
            <a:off x="-3182" y="10"/>
            <a:ext cx="9147182" cy="6857990"/>
          </a:xfrm>
          <a:prstGeom prst="rect">
            <a:avLst/>
          </a:prstGeom>
          <a:noFill/>
          <a:ln>
            <a:noFill/>
          </a:ln>
        </p:spPr>
      </p:pic>
      <p:sp>
        <p:nvSpPr>
          <p:cNvPr id="548" name="Google Shape;548;p52"/>
          <p:cNvSpPr txBox="1">
            <a:spLocks noGrp="1"/>
          </p:cNvSpPr>
          <p:nvPr>
            <p:ph type="title"/>
          </p:nvPr>
        </p:nvSpPr>
        <p:spPr>
          <a:xfrm>
            <a:off x="482600" y="321734"/>
            <a:ext cx="817879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Other Curriculum &amp; Enrichment</a:t>
            </a:r>
            <a:endParaRPr/>
          </a:p>
        </p:txBody>
      </p:sp>
      <p:sp>
        <p:nvSpPr>
          <p:cNvPr id="549" name="Google Shape;549;p52"/>
          <p:cNvSpPr/>
          <p:nvPr/>
        </p:nvSpPr>
        <p:spPr>
          <a:xfrm rot="2700000">
            <a:off x="8208801" y="2200695"/>
            <a:ext cx="645368" cy="484026"/>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50" name="Google Shape;550;p52"/>
          <p:cNvSpPr/>
          <p:nvPr/>
        </p:nvSpPr>
        <p:spPr>
          <a:xfrm rot="-5400000">
            <a:off x="7400197" y="1502156"/>
            <a:ext cx="2532832" cy="954774"/>
          </a:xfrm>
          <a:prstGeom prst="triangle">
            <a:avLst>
              <a:gd name="adj" fmla="val 5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51" name="Google Shape;551;p52"/>
          <p:cNvSpPr/>
          <p:nvPr/>
        </p:nvSpPr>
        <p:spPr>
          <a:xfrm rot="5400000">
            <a:off x="-628518" y="5230015"/>
            <a:ext cx="2017580" cy="760545"/>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52" name="Google Shape;552;p52"/>
          <p:cNvSpPr/>
          <p:nvPr/>
        </p:nvSpPr>
        <p:spPr>
          <a:xfrm rot="2700000">
            <a:off x="260240" y="5789405"/>
            <a:ext cx="485578" cy="364184"/>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553" name="Google Shape;553;p52"/>
          <p:cNvGrpSpPr/>
          <p:nvPr/>
        </p:nvGrpSpPr>
        <p:grpSpPr>
          <a:xfrm>
            <a:off x="482600" y="1828800"/>
            <a:ext cx="8178799" cy="4316635"/>
            <a:chOff x="0" y="45819"/>
            <a:chExt cx="8178799" cy="4316635"/>
          </a:xfrm>
        </p:grpSpPr>
        <p:sp>
          <p:nvSpPr>
            <p:cNvPr id="554" name="Google Shape;554;p52"/>
            <p:cNvSpPr/>
            <p:nvPr/>
          </p:nvSpPr>
          <p:spPr>
            <a:xfrm>
              <a:off x="0" y="45819"/>
              <a:ext cx="8178799" cy="685821"/>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2"/>
            <p:cNvSpPr txBox="1"/>
            <p:nvPr/>
          </p:nvSpPr>
          <p:spPr>
            <a:xfrm>
              <a:off x="33479" y="79298"/>
              <a:ext cx="8111841" cy="618863"/>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dirty="0">
                  <a:solidFill>
                    <a:schemeClr val="lt1"/>
                  </a:solidFill>
                  <a:latin typeface="Arial"/>
                  <a:ea typeface="Arial"/>
                  <a:cs typeface="Arial"/>
                  <a:sym typeface="Arial"/>
                </a:rPr>
                <a:t>Learning Without Tears, Core Knowledge, Heggerty Phonics, Teaching Strategies</a:t>
              </a:r>
              <a:endParaRPr dirty="0"/>
            </a:p>
          </p:txBody>
        </p:sp>
        <p:sp>
          <p:nvSpPr>
            <p:cNvPr id="556" name="Google Shape;556;p52"/>
            <p:cNvSpPr/>
            <p:nvPr/>
          </p:nvSpPr>
          <p:spPr>
            <a:xfrm>
              <a:off x="0" y="777157"/>
              <a:ext cx="8178799" cy="685821"/>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2"/>
            <p:cNvSpPr txBox="1"/>
            <p:nvPr/>
          </p:nvSpPr>
          <p:spPr>
            <a:xfrm>
              <a:off x="33479" y="810636"/>
              <a:ext cx="8111841" cy="618863"/>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dirty="0">
                  <a:solidFill>
                    <a:schemeClr val="lt1"/>
                  </a:solidFill>
                  <a:latin typeface="Arial"/>
                  <a:ea typeface="Arial"/>
                  <a:cs typeface="Arial"/>
                  <a:sym typeface="Arial"/>
                </a:rPr>
                <a:t>Fitness: Soccer, PE with UW, gym time</a:t>
              </a:r>
              <a:endParaRPr dirty="0"/>
            </a:p>
            <a:p>
              <a:pPr marL="0" marR="0" lvl="0" indent="0" algn="l" rtl="0">
                <a:lnSpc>
                  <a:spcPct val="90000"/>
                </a:lnSpc>
                <a:spcBef>
                  <a:spcPts val="525"/>
                </a:spcBef>
                <a:spcAft>
                  <a:spcPts val="0"/>
                </a:spcAft>
                <a:buClr>
                  <a:schemeClr val="lt1"/>
                </a:buClr>
                <a:buSzPts val="1500"/>
                <a:buFont typeface="Arial"/>
                <a:buNone/>
              </a:pPr>
              <a:r>
                <a:rPr lang="en-US" sz="1500" dirty="0">
                  <a:solidFill>
                    <a:schemeClr val="lt1"/>
                  </a:solidFill>
                  <a:latin typeface="Arial"/>
                  <a:ea typeface="Arial"/>
                  <a:cs typeface="Arial"/>
                  <a:sym typeface="Arial"/>
                </a:rPr>
                <a:t>Swimming –</a:t>
              </a:r>
              <a:r>
                <a:rPr lang="en-US" sz="1500" dirty="0">
                  <a:solidFill>
                    <a:schemeClr val="lt1"/>
                  </a:solidFill>
                </a:rPr>
                <a:t>both semesters</a:t>
              </a:r>
              <a:r>
                <a:rPr lang="en-US" sz="1500" dirty="0">
                  <a:solidFill>
                    <a:schemeClr val="lt1"/>
                  </a:solidFill>
                  <a:latin typeface="Arial"/>
                  <a:ea typeface="Arial"/>
                  <a:cs typeface="Arial"/>
                  <a:sym typeface="Arial"/>
                </a:rPr>
                <a:t> for PreK, TK </a:t>
              </a:r>
              <a:endParaRPr dirty="0"/>
            </a:p>
          </p:txBody>
        </p:sp>
        <p:sp>
          <p:nvSpPr>
            <p:cNvPr id="558" name="Google Shape;558;p52"/>
            <p:cNvSpPr/>
            <p:nvPr/>
          </p:nvSpPr>
          <p:spPr>
            <a:xfrm>
              <a:off x="0" y="1489569"/>
              <a:ext cx="8178799" cy="685821"/>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52"/>
            <p:cNvSpPr txBox="1"/>
            <p:nvPr/>
          </p:nvSpPr>
          <p:spPr>
            <a:xfrm>
              <a:off x="33479" y="1523048"/>
              <a:ext cx="8111841" cy="618863"/>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rPr>
                <a:t>Sign Language and </a:t>
              </a:r>
              <a:r>
                <a:rPr lang="en-US" sz="1500">
                  <a:solidFill>
                    <a:schemeClr val="lt1"/>
                  </a:solidFill>
                  <a:latin typeface="Arial"/>
                  <a:ea typeface="Arial"/>
                  <a:cs typeface="Arial"/>
                  <a:sym typeface="Arial"/>
                </a:rPr>
                <a:t>Spanish</a:t>
              </a:r>
              <a:endParaRPr/>
            </a:p>
          </p:txBody>
        </p:sp>
        <p:sp>
          <p:nvSpPr>
            <p:cNvPr id="560" name="Google Shape;560;p52"/>
            <p:cNvSpPr/>
            <p:nvPr/>
          </p:nvSpPr>
          <p:spPr>
            <a:xfrm>
              <a:off x="0" y="2233009"/>
              <a:ext cx="8178799" cy="685821"/>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2"/>
            <p:cNvSpPr txBox="1"/>
            <p:nvPr/>
          </p:nvSpPr>
          <p:spPr>
            <a:xfrm>
              <a:off x="33479" y="2266488"/>
              <a:ext cx="8111841" cy="618863"/>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latin typeface="Arial"/>
                  <a:ea typeface="Arial"/>
                  <a:cs typeface="Arial"/>
                  <a:sym typeface="Arial"/>
                </a:rPr>
                <a:t>On Site – art, cooking, science</a:t>
              </a:r>
              <a:endParaRPr/>
            </a:p>
          </p:txBody>
        </p:sp>
        <p:sp>
          <p:nvSpPr>
            <p:cNvPr id="562" name="Google Shape;562;p52"/>
            <p:cNvSpPr/>
            <p:nvPr/>
          </p:nvSpPr>
          <p:spPr>
            <a:xfrm>
              <a:off x="0" y="2947612"/>
              <a:ext cx="8178799" cy="685821"/>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2"/>
            <p:cNvSpPr txBox="1"/>
            <p:nvPr/>
          </p:nvSpPr>
          <p:spPr>
            <a:xfrm>
              <a:off x="33479" y="2981091"/>
              <a:ext cx="8111841" cy="618863"/>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latin typeface="Arial"/>
                  <a:ea typeface="Arial"/>
                  <a:cs typeface="Arial"/>
                  <a:sym typeface="Arial"/>
                </a:rPr>
                <a:t>Library, UW art museum, field trips</a:t>
              </a:r>
              <a:endParaRPr/>
            </a:p>
          </p:txBody>
        </p:sp>
        <p:sp>
          <p:nvSpPr>
            <p:cNvPr id="564" name="Google Shape;564;p52"/>
            <p:cNvSpPr/>
            <p:nvPr/>
          </p:nvSpPr>
          <p:spPr>
            <a:xfrm>
              <a:off x="0" y="3676633"/>
              <a:ext cx="8178799" cy="685821"/>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2"/>
            <p:cNvSpPr txBox="1"/>
            <p:nvPr/>
          </p:nvSpPr>
          <p:spPr>
            <a:xfrm>
              <a:off x="33479" y="3710112"/>
              <a:ext cx="8111841" cy="618863"/>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latin typeface="Arial"/>
                  <a:ea typeface="Arial"/>
                  <a:cs typeface="Arial"/>
                  <a:sym typeface="Arial"/>
                </a:rPr>
                <a:t>Enrichment add-ons available first to </a:t>
              </a:r>
              <a:r>
                <a:rPr lang="en-US" sz="1500">
                  <a:solidFill>
                    <a:schemeClr val="lt1"/>
                  </a:solidFill>
                </a:rPr>
                <a:t>full time</a:t>
              </a:r>
              <a:r>
                <a:rPr lang="en-US" sz="1500">
                  <a:solidFill>
                    <a:schemeClr val="lt1"/>
                  </a:solidFill>
                  <a:latin typeface="Arial"/>
                  <a:ea typeface="Arial"/>
                  <a:cs typeface="Arial"/>
                  <a:sym typeface="Arial"/>
                </a:rPr>
                <a:t> students, then limited spots for part</a:t>
              </a:r>
              <a:r>
                <a:rPr lang="en-US" sz="1500">
                  <a:solidFill>
                    <a:schemeClr val="lt1"/>
                  </a:solidFill>
                </a:rPr>
                <a:t> </a:t>
              </a:r>
              <a:r>
                <a:rPr lang="en-US" sz="1500">
                  <a:solidFill>
                    <a:schemeClr val="lt1"/>
                  </a:solidFill>
                  <a:latin typeface="Arial"/>
                  <a:ea typeface="Arial"/>
                  <a:cs typeface="Arial"/>
                  <a:sym typeface="Arial"/>
                </a:rPr>
                <a:t>time students</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9"/>
        <p:cNvGrpSpPr/>
        <p:nvPr/>
      </p:nvGrpSpPr>
      <p:grpSpPr>
        <a:xfrm>
          <a:off x="0" y="0"/>
          <a:ext cx="0" cy="0"/>
          <a:chOff x="0" y="0"/>
          <a:chExt cx="0" cy="0"/>
        </a:xfrm>
      </p:grpSpPr>
      <p:sp>
        <p:nvSpPr>
          <p:cNvPr id="570" name="Google Shape;570;p53"/>
          <p:cNvSpPr txBox="1">
            <a:spLocks noGrp="1"/>
          </p:cNvSpPr>
          <p:nvPr>
            <p:ph type="title"/>
          </p:nvPr>
        </p:nvSpPr>
        <p:spPr>
          <a:xfrm>
            <a:off x="293533" y="320675"/>
            <a:ext cx="855561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700"/>
              <a:buFont typeface="Calibri"/>
              <a:buNone/>
            </a:pPr>
            <a:r>
              <a:rPr lang="en-US" sz="4700">
                <a:solidFill>
                  <a:schemeClr val="accent5"/>
                </a:solidFill>
              </a:rPr>
              <a:t>Technology Use</a:t>
            </a:r>
            <a:endParaRPr/>
          </a:p>
        </p:txBody>
      </p:sp>
      <p:grpSp>
        <p:nvGrpSpPr>
          <p:cNvPr id="571" name="Google Shape;571;p53"/>
          <p:cNvGrpSpPr/>
          <p:nvPr/>
        </p:nvGrpSpPr>
        <p:grpSpPr>
          <a:xfrm>
            <a:off x="457186" y="1828800"/>
            <a:ext cx="8224995" cy="4274507"/>
            <a:chOff x="163653" y="76200"/>
            <a:chExt cx="8224995" cy="4274507"/>
          </a:xfrm>
        </p:grpSpPr>
        <p:sp>
          <p:nvSpPr>
            <p:cNvPr id="572" name="Google Shape;572;p53"/>
            <p:cNvSpPr/>
            <p:nvPr/>
          </p:nvSpPr>
          <p:spPr>
            <a:xfrm>
              <a:off x="163653" y="76200"/>
              <a:ext cx="3785438" cy="2007728"/>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3"/>
            <p:cNvSpPr txBox="1"/>
            <p:nvPr/>
          </p:nvSpPr>
          <p:spPr>
            <a:xfrm>
              <a:off x="163653" y="76200"/>
              <a:ext cx="3785438" cy="2007728"/>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a:solidFill>
                    <a:schemeClr val="lt1"/>
                  </a:solidFill>
                  <a:latin typeface="Arial"/>
                  <a:ea typeface="Arial"/>
                  <a:cs typeface="Arial"/>
                  <a:sym typeface="Arial"/>
                </a:rPr>
                <a:t>     Television Monitors 	</a:t>
              </a:r>
              <a:endParaRPr/>
            </a:p>
          </p:txBody>
        </p:sp>
        <p:sp>
          <p:nvSpPr>
            <p:cNvPr id="574" name="Google Shape;574;p53"/>
            <p:cNvSpPr/>
            <p:nvPr/>
          </p:nvSpPr>
          <p:spPr>
            <a:xfrm>
              <a:off x="4277790" y="76200"/>
              <a:ext cx="4110858" cy="2007728"/>
            </a:xfrm>
            <a:prstGeom prst="rect">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3"/>
            <p:cNvSpPr txBox="1"/>
            <p:nvPr/>
          </p:nvSpPr>
          <p:spPr>
            <a:xfrm>
              <a:off x="4277790" y="76200"/>
              <a:ext cx="4110858" cy="2007728"/>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a:solidFill>
                    <a:schemeClr val="lt1"/>
                  </a:solidFill>
                  <a:latin typeface="Arial"/>
                  <a:ea typeface="Arial"/>
                  <a:cs typeface="Arial"/>
                  <a:sym typeface="Arial"/>
                </a:rPr>
                <a:t>Newline Smart Board </a:t>
              </a:r>
              <a:endParaRPr/>
            </a:p>
          </p:txBody>
        </p:sp>
        <p:sp>
          <p:nvSpPr>
            <p:cNvPr id="576" name="Google Shape;576;p53"/>
            <p:cNvSpPr/>
            <p:nvPr/>
          </p:nvSpPr>
          <p:spPr>
            <a:xfrm>
              <a:off x="2068670" y="2342979"/>
              <a:ext cx="2155497" cy="2007728"/>
            </a:xfrm>
            <a:prstGeom prst="rect">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3"/>
            <p:cNvSpPr txBox="1"/>
            <p:nvPr/>
          </p:nvSpPr>
          <p:spPr>
            <a:xfrm>
              <a:off x="2068670" y="2342979"/>
              <a:ext cx="2155497" cy="2007728"/>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a:solidFill>
                    <a:schemeClr val="lt1"/>
                  </a:solidFill>
                  <a:latin typeface="Arial"/>
                  <a:ea typeface="Arial"/>
                  <a:cs typeface="Arial"/>
                  <a:sym typeface="Arial"/>
                </a:rPr>
                <a:t>Music, indoor recess, books, supplemental learning, etc</a:t>
              </a:r>
              <a:endParaRPr sz="2200">
                <a:solidFill>
                  <a:schemeClr val="lt1"/>
                </a:solidFill>
                <a:latin typeface="Arial"/>
                <a:ea typeface="Arial"/>
                <a:cs typeface="Arial"/>
                <a:sym typeface="Arial"/>
              </a:endParaRPr>
            </a:p>
          </p:txBody>
        </p:sp>
        <p:sp>
          <p:nvSpPr>
            <p:cNvPr id="578" name="Google Shape;578;p53"/>
            <p:cNvSpPr/>
            <p:nvPr/>
          </p:nvSpPr>
          <p:spPr>
            <a:xfrm>
              <a:off x="4558789" y="2342979"/>
              <a:ext cx="1928155" cy="2007728"/>
            </a:xfrm>
            <a:prstGeom prst="rect">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53"/>
            <p:cNvSpPr txBox="1"/>
            <p:nvPr/>
          </p:nvSpPr>
          <p:spPr>
            <a:xfrm>
              <a:off x="4558789" y="2342979"/>
              <a:ext cx="1928155" cy="2007728"/>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a:solidFill>
                    <a:schemeClr val="lt1"/>
                  </a:solidFill>
                  <a:latin typeface="Arial"/>
                  <a:ea typeface="Arial"/>
                  <a:cs typeface="Arial"/>
                  <a:sym typeface="Arial"/>
                </a:rPr>
                <a:t>Movie party  </a:t>
              </a:r>
              <a:endParaRPr/>
            </a:p>
            <a:p>
              <a:pPr marL="0" marR="0" lvl="0" indent="0" algn="ctr" rtl="0">
                <a:lnSpc>
                  <a:spcPct val="90000"/>
                </a:lnSpc>
                <a:spcBef>
                  <a:spcPts val="770"/>
                </a:spcBef>
                <a:spcAft>
                  <a:spcPts val="0"/>
                </a:spcAft>
                <a:buClr>
                  <a:schemeClr val="lt1"/>
                </a:buClr>
                <a:buSzPts val="2200"/>
                <a:buFont typeface="Arial"/>
                <a:buNone/>
              </a:pPr>
              <a:r>
                <a:rPr lang="en-US" sz="2200">
                  <a:solidFill>
                    <a:schemeClr val="lt1"/>
                  </a:solidFill>
                  <a:latin typeface="Arial"/>
                  <a:ea typeface="Arial"/>
                  <a:cs typeface="Arial"/>
                  <a:sym typeface="Arial"/>
                </a:rPr>
                <a:t>Rated G,</a:t>
              </a:r>
              <a:endParaRPr/>
            </a:p>
            <a:p>
              <a:pPr marL="0" marR="0" lvl="0" indent="0" algn="ctr" rtl="0">
                <a:lnSpc>
                  <a:spcPct val="90000"/>
                </a:lnSpc>
                <a:spcBef>
                  <a:spcPts val="770"/>
                </a:spcBef>
                <a:spcAft>
                  <a:spcPts val="0"/>
                </a:spcAft>
                <a:buClr>
                  <a:schemeClr val="lt1"/>
                </a:buClr>
                <a:buSzPts val="2200"/>
                <a:buFont typeface="Arial"/>
                <a:buNone/>
              </a:pPr>
              <a:r>
                <a:rPr lang="en-US" sz="2200">
                  <a:solidFill>
                    <a:schemeClr val="lt1"/>
                  </a:solidFill>
                  <a:latin typeface="Arial"/>
                  <a:ea typeface="Arial"/>
                  <a:cs typeface="Arial"/>
                  <a:sym typeface="Arial"/>
                </a:rPr>
                <a:t>permission and prior notice</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9FF99"/>
        </a:solidFill>
        <a:effectLst/>
      </p:bgPr>
    </p:bg>
    <p:spTree>
      <p:nvGrpSpPr>
        <p:cNvPr id="1" name="Shape 584"/>
        <p:cNvGrpSpPr/>
        <p:nvPr/>
      </p:nvGrpSpPr>
      <p:grpSpPr>
        <a:xfrm>
          <a:off x="0" y="0"/>
          <a:ext cx="0" cy="0"/>
          <a:chOff x="0" y="0"/>
          <a:chExt cx="0" cy="0"/>
        </a:xfrm>
      </p:grpSpPr>
      <p:sp>
        <p:nvSpPr>
          <p:cNvPr id="585" name="Google Shape;585;p54"/>
          <p:cNvSpPr/>
          <p:nvPr/>
        </p:nvSpPr>
        <p:spPr>
          <a:xfrm>
            <a:off x="2286" y="0"/>
            <a:ext cx="9141714" cy="6858000"/>
          </a:xfrm>
          <a:prstGeom prst="rect">
            <a:avLst/>
          </a:prstGeom>
          <a:solidFill>
            <a:srgbClr val="99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86" name="Google Shape;586;p54"/>
          <p:cNvSpPr/>
          <p:nvPr/>
        </p:nvSpPr>
        <p:spPr>
          <a:xfrm>
            <a:off x="0" y="0"/>
            <a:ext cx="3125454" cy="6858000"/>
          </a:xfrm>
          <a:custGeom>
            <a:avLst/>
            <a:gdLst/>
            <a:ahLst/>
            <a:cxnLst/>
            <a:rect l="l" t="t" r="r" b="b"/>
            <a:pathLst>
              <a:path w="4167271" h="6858000" extrusionOk="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87" name="Google Shape;587;p54"/>
          <p:cNvSpPr txBox="1">
            <a:spLocks noGrp="1"/>
          </p:cNvSpPr>
          <p:nvPr>
            <p:ph type="title"/>
          </p:nvPr>
        </p:nvSpPr>
        <p:spPr>
          <a:xfrm>
            <a:off x="448132" y="1198417"/>
            <a:ext cx="2400300" cy="44611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en-US">
                <a:solidFill>
                  <a:srgbClr val="FFFFFF"/>
                </a:solidFill>
              </a:rPr>
              <a:t>Field Trips</a:t>
            </a:r>
            <a:endParaRPr/>
          </a:p>
        </p:txBody>
      </p:sp>
      <p:sp>
        <p:nvSpPr>
          <p:cNvPr id="588" name="Google Shape;588;p54"/>
          <p:cNvSpPr/>
          <p:nvPr/>
        </p:nvSpPr>
        <p:spPr>
          <a:xfrm rot="10800000" flipH="1">
            <a:off x="5662801" y="2455479"/>
            <a:ext cx="3062575" cy="4083433"/>
          </a:xfrm>
          <a:prstGeom prst="arc">
            <a:avLst>
              <a:gd name="adj1" fmla="val 16200000"/>
              <a:gd name="adj2" fmla="val 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89" name="Google Shape;589;p54"/>
          <p:cNvSpPr txBox="1">
            <a:spLocks noGrp="1"/>
          </p:cNvSpPr>
          <p:nvPr>
            <p:ph type="body" idx="1"/>
          </p:nvPr>
        </p:nvSpPr>
        <p:spPr>
          <a:xfrm>
            <a:off x="3429000" y="457200"/>
            <a:ext cx="5157150" cy="5764609"/>
          </a:xfrm>
          <a:prstGeom prst="rect">
            <a:avLst/>
          </a:prstGeom>
          <a:solidFill>
            <a:schemeClr val="accent5"/>
          </a:solid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lt1"/>
              </a:buClr>
              <a:buSzPts val="1800"/>
              <a:buChar char="•"/>
            </a:pPr>
            <a:r>
              <a:rPr lang="en-US" sz="1800"/>
              <a:t>The “Permission Slip for Field Trips” must be completed when students begin school.  </a:t>
            </a:r>
            <a:endParaRPr/>
          </a:p>
          <a:p>
            <a:pPr marL="228600" lvl="0" indent="-228600" algn="l" rtl="0">
              <a:lnSpc>
                <a:spcPct val="90000"/>
              </a:lnSpc>
              <a:spcBef>
                <a:spcPts val="1000"/>
              </a:spcBef>
              <a:spcAft>
                <a:spcPts val="0"/>
              </a:spcAft>
              <a:buClr>
                <a:schemeClr val="lt1"/>
              </a:buClr>
              <a:buSzPts val="1800"/>
              <a:buChar char="•"/>
            </a:pPr>
            <a:r>
              <a:rPr lang="en-US" sz="1800"/>
              <a:t>Attending with child who doesn’t normally attend that session – discuss with the teacher.  If a parent attends with a child – no charge, if we have room for child to attend without parent, then charged session fee.  This only applies to field trips, not regularly scheduled enrichment offerings.</a:t>
            </a:r>
            <a:endParaRPr/>
          </a:p>
          <a:p>
            <a:pPr marL="228600" lvl="0" indent="-228600" algn="l" rtl="0">
              <a:lnSpc>
                <a:spcPct val="90000"/>
              </a:lnSpc>
              <a:spcBef>
                <a:spcPts val="1000"/>
              </a:spcBef>
              <a:spcAft>
                <a:spcPts val="0"/>
              </a:spcAft>
              <a:buClr>
                <a:schemeClr val="lt1"/>
              </a:buClr>
              <a:buSzPts val="1800"/>
              <a:buChar char="•"/>
            </a:pPr>
            <a:r>
              <a:rPr lang="en-US" sz="1800"/>
              <a:t>If parents prefer that their child not participate in a field trip, the parents are responsible for arranging other care for the child that day. </a:t>
            </a:r>
            <a:endParaRPr/>
          </a:p>
          <a:p>
            <a:pPr marL="228600" lvl="0" indent="-228600" algn="l" rtl="0">
              <a:lnSpc>
                <a:spcPct val="90000"/>
              </a:lnSpc>
              <a:spcBef>
                <a:spcPts val="1000"/>
              </a:spcBef>
              <a:spcAft>
                <a:spcPts val="0"/>
              </a:spcAft>
              <a:buClr>
                <a:schemeClr val="lt1"/>
              </a:buClr>
              <a:buSzPts val="1800"/>
              <a:buChar char="•"/>
            </a:pPr>
            <a:r>
              <a:rPr lang="en-US" sz="1800"/>
              <a:t>Arrive on time</a:t>
            </a:r>
            <a:endParaRPr/>
          </a:p>
          <a:p>
            <a:pPr marL="228600" lvl="0" indent="-228600" algn="l" rtl="0">
              <a:lnSpc>
                <a:spcPct val="90000"/>
              </a:lnSpc>
              <a:spcBef>
                <a:spcPts val="1000"/>
              </a:spcBef>
              <a:spcAft>
                <a:spcPts val="0"/>
              </a:spcAft>
              <a:buClr>
                <a:schemeClr val="lt1"/>
              </a:buClr>
              <a:buSzPts val="1800"/>
              <a:buChar char="•"/>
            </a:pPr>
            <a:r>
              <a:rPr lang="en-US" sz="1800"/>
              <a:t>May be scheduled, may be random – walks to parks, campus trips, etc.</a:t>
            </a:r>
            <a:endParaRPr/>
          </a:p>
          <a:p>
            <a:pPr marL="0" lvl="0" indent="0" algn="l" rtl="0">
              <a:lnSpc>
                <a:spcPct val="90000"/>
              </a:lnSpc>
              <a:spcBef>
                <a:spcPts val="1000"/>
              </a:spcBef>
              <a:spcAft>
                <a:spcPts val="0"/>
              </a:spcAft>
              <a:buClr>
                <a:schemeClr val="lt1"/>
              </a:buClr>
              <a:buSzPts val="2400"/>
              <a:buNone/>
            </a:pPr>
            <a:endParaRPr sz="2400"/>
          </a:p>
          <a:p>
            <a:pPr marL="228600" lvl="0" indent="-76200" algn="l" rtl="0">
              <a:lnSpc>
                <a:spcPct val="90000"/>
              </a:lnSpc>
              <a:spcBef>
                <a:spcPts val="1000"/>
              </a:spcBef>
              <a:spcAft>
                <a:spcPts val="0"/>
              </a:spcAft>
              <a:buClr>
                <a:schemeClr val="lt1"/>
              </a:buClr>
              <a:buSzPts val="2400"/>
              <a:buNone/>
            </a:pP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3"/>
        <p:cNvGrpSpPr/>
        <p:nvPr/>
      </p:nvGrpSpPr>
      <p:grpSpPr>
        <a:xfrm>
          <a:off x="0" y="0"/>
          <a:ext cx="0" cy="0"/>
          <a:chOff x="0" y="0"/>
          <a:chExt cx="0" cy="0"/>
        </a:xfrm>
      </p:grpSpPr>
      <p:sp>
        <p:nvSpPr>
          <p:cNvPr id="594" name="Google Shape;594;p55"/>
          <p:cNvSpPr txBox="1">
            <a:spLocks noGrp="1"/>
          </p:cNvSpPr>
          <p:nvPr>
            <p:ph type="title"/>
          </p:nvPr>
        </p:nvSpPr>
        <p:spPr>
          <a:xfrm>
            <a:off x="293533" y="320675"/>
            <a:ext cx="855561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700"/>
              <a:buFont typeface="Calibri"/>
              <a:buNone/>
            </a:pPr>
            <a:r>
              <a:rPr lang="en-US" sz="4700">
                <a:solidFill>
                  <a:schemeClr val="accent5"/>
                </a:solidFill>
              </a:rPr>
              <a:t>Current Procedures</a:t>
            </a:r>
            <a:endParaRPr/>
          </a:p>
        </p:txBody>
      </p:sp>
      <p:grpSp>
        <p:nvGrpSpPr>
          <p:cNvPr id="595" name="Google Shape;595;p55"/>
          <p:cNvGrpSpPr/>
          <p:nvPr/>
        </p:nvGrpSpPr>
        <p:grpSpPr>
          <a:xfrm>
            <a:off x="293534" y="2263434"/>
            <a:ext cx="8555614" cy="3475718"/>
            <a:chOff x="0" y="437809"/>
            <a:chExt cx="8555614" cy="3475718"/>
          </a:xfrm>
        </p:grpSpPr>
        <p:sp>
          <p:nvSpPr>
            <p:cNvPr id="596" name="Google Shape;596;p55"/>
            <p:cNvSpPr/>
            <p:nvPr/>
          </p:nvSpPr>
          <p:spPr>
            <a:xfrm>
              <a:off x="0" y="437809"/>
              <a:ext cx="2673629" cy="1604177"/>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5"/>
            <p:cNvSpPr txBox="1"/>
            <p:nvPr/>
          </p:nvSpPr>
          <p:spPr>
            <a:xfrm>
              <a:off x="0" y="437809"/>
              <a:ext cx="2673629" cy="1604177"/>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Arial"/>
                <a:buNone/>
              </a:pPr>
              <a:r>
                <a:rPr lang="en-US" sz="2500">
                  <a:solidFill>
                    <a:schemeClr val="lt1"/>
                  </a:solidFill>
                  <a:latin typeface="Arial"/>
                  <a:ea typeface="Arial"/>
                  <a:cs typeface="Arial"/>
                  <a:sym typeface="Arial"/>
                </a:rPr>
                <a:t>Drop off – drop off on playground or in classroom if still inside</a:t>
              </a:r>
              <a:endParaRPr/>
            </a:p>
          </p:txBody>
        </p:sp>
        <p:sp>
          <p:nvSpPr>
            <p:cNvPr id="598" name="Google Shape;598;p55"/>
            <p:cNvSpPr/>
            <p:nvPr/>
          </p:nvSpPr>
          <p:spPr>
            <a:xfrm>
              <a:off x="2940992" y="437809"/>
              <a:ext cx="2673629" cy="1604177"/>
            </a:xfrm>
            <a:prstGeom prst="rect">
              <a:avLst/>
            </a:prstGeom>
            <a:solidFill>
              <a:srgbClr val="52CBC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5"/>
            <p:cNvSpPr txBox="1"/>
            <p:nvPr/>
          </p:nvSpPr>
          <p:spPr>
            <a:xfrm>
              <a:off x="2940992" y="437809"/>
              <a:ext cx="2673629" cy="1604177"/>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Arial"/>
                <a:buNone/>
              </a:pPr>
              <a:r>
                <a:rPr lang="en-US" sz="2500">
                  <a:solidFill>
                    <a:schemeClr val="lt1"/>
                  </a:solidFill>
                  <a:latin typeface="Arial"/>
                  <a:ea typeface="Arial"/>
                  <a:cs typeface="Arial"/>
                  <a:sym typeface="Arial"/>
                </a:rPr>
                <a:t>Check in/out on phone with ProCare App</a:t>
              </a:r>
              <a:endParaRPr/>
            </a:p>
          </p:txBody>
        </p:sp>
        <p:sp>
          <p:nvSpPr>
            <p:cNvPr id="600" name="Google Shape;600;p55"/>
            <p:cNvSpPr/>
            <p:nvPr/>
          </p:nvSpPr>
          <p:spPr>
            <a:xfrm>
              <a:off x="5881985" y="437809"/>
              <a:ext cx="2673629" cy="1604177"/>
            </a:xfrm>
            <a:prstGeom prst="rect">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5"/>
            <p:cNvSpPr txBox="1"/>
            <p:nvPr/>
          </p:nvSpPr>
          <p:spPr>
            <a:xfrm>
              <a:off x="5881985" y="437809"/>
              <a:ext cx="2673629" cy="1604177"/>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Arial"/>
                <a:buNone/>
              </a:pPr>
              <a:r>
                <a:rPr lang="en-US" sz="2500">
                  <a:solidFill>
                    <a:schemeClr val="lt1"/>
                  </a:solidFill>
                  <a:latin typeface="Arial"/>
                  <a:ea typeface="Arial"/>
                  <a:cs typeface="Arial"/>
                  <a:sym typeface="Arial"/>
                </a:rPr>
                <a:t>Picking up – on playground or in classrooms</a:t>
              </a:r>
              <a:endParaRPr/>
            </a:p>
          </p:txBody>
        </p:sp>
        <p:sp>
          <p:nvSpPr>
            <p:cNvPr id="602" name="Google Shape;602;p55"/>
            <p:cNvSpPr/>
            <p:nvPr/>
          </p:nvSpPr>
          <p:spPr>
            <a:xfrm>
              <a:off x="1470496" y="2309350"/>
              <a:ext cx="2673629" cy="1604177"/>
            </a:xfrm>
            <a:prstGeom prst="rect">
              <a:avLst/>
            </a:prstGeom>
            <a:solidFill>
              <a:srgbClr val="46BA4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5"/>
            <p:cNvSpPr txBox="1"/>
            <p:nvPr/>
          </p:nvSpPr>
          <p:spPr>
            <a:xfrm>
              <a:off x="1470496" y="2309350"/>
              <a:ext cx="2673629" cy="1604177"/>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Arial"/>
                <a:buNone/>
              </a:pPr>
              <a:r>
                <a:rPr lang="en-US" sz="2500">
                  <a:solidFill>
                    <a:schemeClr val="lt1"/>
                  </a:solidFill>
                  <a:latin typeface="Arial"/>
                  <a:ea typeface="Arial"/>
                  <a:cs typeface="Arial"/>
                  <a:sym typeface="Arial"/>
                </a:rPr>
                <a:t>Before/After school – in Miss Laura’s classroom</a:t>
              </a:r>
              <a:endParaRPr/>
            </a:p>
          </p:txBody>
        </p:sp>
        <p:sp>
          <p:nvSpPr>
            <p:cNvPr id="604" name="Google Shape;604;p55"/>
            <p:cNvSpPr/>
            <p:nvPr/>
          </p:nvSpPr>
          <p:spPr>
            <a:xfrm>
              <a:off x="4411488" y="2309350"/>
              <a:ext cx="2673629" cy="1604177"/>
            </a:xfrm>
            <a:prstGeom prst="rect">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5"/>
            <p:cNvSpPr txBox="1"/>
            <p:nvPr/>
          </p:nvSpPr>
          <p:spPr>
            <a:xfrm>
              <a:off x="4411488" y="2309350"/>
              <a:ext cx="2673629" cy="1604177"/>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Arial"/>
                <a:buNone/>
              </a:pPr>
              <a:r>
                <a:rPr lang="en-US" sz="2500">
                  <a:solidFill>
                    <a:schemeClr val="lt1"/>
                  </a:solidFill>
                  <a:latin typeface="Arial"/>
                  <a:ea typeface="Arial"/>
                  <a:cs typeface="Arial"/>
                  <a:sym typeface="Arial"/>
                </a:rPr>
                <a:t>Lunches/snacks – may eat outdoors or indoors</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9FF99"/>
        </a:solidFill>
        <a:effectLst/>
      </p:bgPr>
    </p:bg>
    <p:spTree>
      <p:nvGrpSpPr>
        <p:cNvPr id="1" name="Shape 609"/>
        <p:cNvGrpSpPr/>
        <p:nvPr/>
      </p:nvGrpSpPr>
      <p:grpSpPr>
        <a:xfrm>
          <a:off x="0" y="0"/>
          <a:ext cx="0" cy="0"/>
          <a:chOff x="0" y="0"/>
          <a:chExt cx="0" cy="0"/>
        </a:xfrm>
      </p:grpSpPr>
      <p:sp>
        <p:nvSpPr>
          <p:cNvPr id="610" name="Google Shape;610;p56"/>
          <p:cNvSpPr/>
          <p:nvPr/>
        </p:nvSpPr>
        <p:spPr>
          <a:xfrm>
            <a:off x="245659" y="4572000"/>
            <a:ext cx="5293730" cy="1964266"/>
          </a:xfrm>
          <a:prstGeom prst="rect">
            <a:avLst/>
          </a:prstGeom>
          <a:solidFill>
            <a:srgbClr val="3F5F64">
              <a:alpha val="9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611" name="Google Shape;611;p56"/>
          <p:cNvSpPr txBox="1"/>
          <p:nvPr/>
        </p:nvSpPr>
        <p:spPr>
          <a:xfrm>
            <a:off x="393192" y="4767072"/>
            <a:ext cx="4945641" cy="1625210"/>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4400">
                <a:solidFill>
                  <a:srgbClr val="FFFFFF"/>
                </a:solidFill>
                <a:latin typeface="Calibri"/>
                <a:ea typeface="Calibri"/>
                <a:cs typeface="Calibri"/>
                <a:sym typeface="Calibri"/>
              </a:rPr>
              <a:t> Pick-up/Drop-off</a:t>
            </a:r>
            <a:endParaRPr/>
          </a:p>
        </p:txBody>
      </p:sp>
      <p:pic>
        <p:nvPicPr>
          <p:cNvPr id="612" name="Google Shape;612;p56"/>
          <p:cNvPicPr preferRelativeResize="0"/>
          <p:nvPr/>
        </p:nvPicPr>
        <p:blipFill rotWithShape="1">
          <a:blip r:embed="rId3">
            <a:alphaModFix/>
          </a:blip>
          <a:srcRect l="13675" r="25775" b="-2"/>
          <a:stretch/>
        </p:blipFill>
        <p:spPr>
          <a:xfrm>
            <a:off x="245660" y="321733"/>
            <a:ext cx="5293729" cy="4107392"/>
          </a:xfrm>
          <a:prstGeom prst="rect">
            <a:avLst/>
          </a:prstGeom>
          <a:noFill/>
          <a:ln>
            <a:noFill/>
          </a:ln>
        </p:spPr>
      </p:pic>
      <p:sp>
        <p:nvSpPr>
          <p:cNvPr id="613" name="Google Shape;613;p56"/>
          <p:cNvSpPr/>
          <p:nvPr/>
        </p:nvSpPr>
        <p:spPr>
          <a:xfrm>
            <a:off x="5650991" y="321732"/>
            <a:ext cx="3251710" cy="6214534"/>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614" name="Google Shape;614;p56"/>
          <p:cNvSpPr txBox="1"/>
          <p:nvPr/>
        </p:nvSpPr>
        <p:spPr>
          <a:xfrm>
            <a:off x="6021989" y="917725"/>
            <a:ext cx="2568554" cy="4852362"/>
          </a:xfrm>
          <a:prstGeom prst="rect">
            <a:avLst/>
          </a:prstGeom>
          <a:noFill/>
          <a:ln>
            <a:noFill/>
          </a:ln>
        </p:spPr>
        <p:txBody>
          <a:bodyPr spcFirstLastPara="1" wrap="square" lIns="91425" tIns="45700" rIns="91425" bIns="45700" anchor="ctr" anchorCtr="0">
            <a:normAutofit/>
          </a:bodyPr>
          <a:lstStyle/>
          <a:p>
            <a:pPr marL="457200" marR="0" lvl="0" indent="-228600" algn="l" rtl="0">
              <a:lnSpc>
                <a:spcPct val="90000"/>
              </a:lnSpc>
              <a:spcBef>
                <a:spcPts val="0"/>
              </a:spcBef>
              <a:spcAft>
                <a:spcPts val="0"/>
              </a:spcAft>
              <a:buClr>
                <a:srgbClr val="FFFFFF"/>
              </a:buClr>
              <a:buSzPts val="1700"/>
              <a:buFont typeface="Arial"/>
              <a:buChar char="•"/>
            </a:pPr>
            <a:r>
              <a:rPr lang="en-US" sz="1700">
                <a:solidFill>
                  <a:srgbClr val="FFFFFF"/>
                </a:solidFill>
                <a:latin typeface="Calibri"/>
                <a:ea typeface="Calibri"/>
                <a:cs typeface="Calibri"/>
                <a:sym typeface="Calibri"/>
              </a:rPr>
              <a:t>If cones are out, reserve for vans</a:t>
            </a:r>
            <a:endParaRPr/>
          </a:p>
          <a:p>
            <a:pPr marL="457200" marR="0" lvl="0" indent="-228600" algn="l" rtl="0">
              <a:lnSpc>
                <a:spcPct val="90000"/>
              </a:lnSpc>
              <a:spcBef>
                <a:spcPts val="600"/>
              </a:spcBef>
              <a:spcAft>
                <a:spcPts val="0"/>
              </a:spcAft>
              <a:buClr>
                <a:srgbClr val="FFFFFF"/>
              </a:buClr>
              <a:buSzPts val="1700"/>
              <a:buFont typeface="Arial"/>
              <a:buChar char="•"/>
            </a:pPr>
            <a:r>
              <a:rPr lang="en-US" sz="1700">
                <a:solidFill>
                  <a:srgbClr val="FFFFFF"/>
                </a:solidFill>
                <a:latin typeface="Calibri"/>
                <a:ea typeface="Calibri"/>
                <a:cs typeface="Calibri"/>
                <a:sym typeface="Calibri"/>
              </a:rPr>
              <a:t>No U-turns please</a:t>
            </a:r>
            <a:endParaRPr/>
          </a:p>
          <a:p>
            <a:pPr marL="457200" marR="0" lvl="0" indent="-228600" algn="l" rtl="0">
              <a:lnSpc>
                <a:spcPct val="90000"/>
              </a:lnSpc>
              <a:spcBef>
                <a:spcPts val="600"/>
              </a:spcBef>
              <a:spcAft>
                <a:spcPts val="0"/>
              </a:spcAft>
              <a:buClr>
                <a:srgbClr val="FFFFFF"/>
              </a:buClr>
              <a:buSzPts val="1700"/>
              <a:buFont typeface="Arial"/>
              <a:buChar char="•"/>
            </a:pPr>
            <a:r>
              <a:rPr lang="en-US" sz="1700">
                <a:solidFill>
                  <a:srgbClr val="FFFFFF"/>
                </a:solidFill>
                <a:latin typeface="Calibri"/>
                <a:ea typeface="Calibri"/>
                <a:cs typeface="Calibri"/>
                <a:sym typeface="Calibri"/>
              </a:rPr>
              <a:t>Please do not block neighbors </a:t>
            </a:r>
            <a:endParaRPr/>
          </a:p>
          <a:p>
            <a:pPr marL="457200" marR="0" lvl="0" indent="-228600" algn="l" rtl="0">
              <a:lnSpc>
                <a:spcPct val="90000"/>
              </a:lnSpc>
              <a:spcBef>
                <a:spcPts val="600"/>
              </a:spcBef>
              <a:spcAft>
                <a:spcPts val="0"/>
              </a:spcAft>
              <a:buClr>
                <a:srgbClr val="FFFFFF"/>
              </a:buClr>
              <a:buSzPts val="1700"/>
              <a:buFont typeface="Arial"/>
              <a:buChar char="•"/>
            </a:pPr>
            <a:r>
              <a:rPr lang="en-US" sz="1700">
                <a:solidFill>
                  <a:srgbClr val="FFFFFF"/>
                </a:solidFill>
                <a:latin typeface="Calibri"/>
                <a:ea typeface="Calibri"/>
                <a:cs typeface="Calibri"/>
                <a:sym typeface="Calibri"/>
              </a:rPr>
              <a:t>Walk children to/from classroom or playground and check in with teacher on clipboard, as well as on ProCare app</a:t>
            </a:r>
            <a:endParaRPr/>
          </a:p>
          <a:p>
            <a:pPr marL="457200" marR="0" lvl="0" indent="-228600" algn="l" rtl="0">
              <a:lnSpc>
                <a:spcPct val="90000"/>
              </a:lnSpc>
              <a:spcBef>
                <a:spcPts val="600"/>
              </a:spcBef>
              <a:spcAft>
                <a:spcPts val="0"/>
              </a:spcAft>
              <a:buClr>
                <a:schemeClr val="lt1"/>
              </a:buClr>
              <a:buSzPts val="1700"/>
              <a:buFont typeface="Arial"/>
              <a:buChar char="•"/>
            </a:pPr>
            <a:r>
              <a:rPr lang="en-US" sz="1700">
                <a:solidFill>
                  <a:schemeClr val="lt1"/>
                </a:solidFill>
                <a:latin typeface="Calibri"/>
                <a:ea typeface="Calibri"/>
                <a:cs typeface="Calibri"/>
                <a:sym typeface="Calibri"/>
              </a:rPr>
              <a:t>We prefer only adults use the fence latches and not teach children to open/shut gates</a:t>
            </a:r>
            <a:endParaRPr/>
          </a:p>
          <a:p>
            <a:pPr marL="457200" marR="0" lvl="0" indent="-120650" algn="l" rtl="0">
              <a:lnSpc>
                <a:spcPct val="90000"/>
              </a:lnSpc>
              <a:spcBef>
                <a:spcPts val="600"/>
              </a:spcBef>
              <a:spcAft>
                <a:spcPts val="0"/>
              </a:spcAft>
              <a:buClr>
                <a:schemeClr val="lt1"/>
              </a:buClr>
              <a:buSzPts val="1700"/>
              <a:buFont typeface="Arial"/>
              <a:buNone/>
            </a:pPr>
            <a:endParaRPr sz="1700">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8"/>
        <p:cNvGrpSpPr/>
        <p:nvPr/>
      </p:nvGrpSpPr>
      <p:grpSpPr>
        <a:xfrm>
          <a:off x="0" y="0"/>
          <a:ext cx="0" cy="0"/>
          <a:chOff x="0" y="0"/>
          <a:chExt cx="0" cy="0"/>
        </a:xfrm>
      </p:grpSpPr>
      <p:grpSp>
        <p:nvGrpSpPr>
          <p:cNvPr id="619" name="Google Shape;619;p57"/>
          <p:cNvGrpSpPr/>
          <p:nvPr/>
        </p:nvGrpSpPr>
        <p:grpSpPr>
          <a:xfrm>
            <a:off x="0" y="-8467"/>
            <a:ext cx="9144001" cy="6866467"/>
            <a:chOff x="0" y="-8467"/>
            <a:chExt cx="12192000" cy="6866467"/>
          </a:xfrm>
        </p:grpSpPr>
        <p:cxnSp>
          <p:nvCxnSpPr>
            <p:cNvPr id="620" name="Google Shape;620;p57"/>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621" name="Google Shape;621;p57"/>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622" name="Google Shape;622;p5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3" name="Google Shape;623;p5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4" name="Google Shape;624;p57"/>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5" name="Google Shape;625;p5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6" name="Google Shape;626;p5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7" name="Google Shape;627;p5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8" name="Google Shape;628;p57"/>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29" name="Google Shape;629;p57"/>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grpSp>
      <p:sp>
        <p:nvSpPr>
          <p:cNvPr id="630" name="Google Shape;630;p57"/>
          <p:cNvSpPr/>
          <p:nvPr/>
        </p:nvSpPr>
        <p:spPr>
          <a:xfrm>
            <a:off x="0" y="0"/>
            <a:ext cx="9144000" cy="68664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1" name="Google Shape;631;p57"/>
          <p:cNvSpPr/>
          <p:nvPr/>
        </p:nvSpPr>
        <p:spPr>
          <a:xfrm rot="10800000">
            <a:off x="0" y="0"/>
            <a:ext cx="631947" cy="5666154"/>
          </a:xfrm>
          <a:prstGeom prst="triangle">
            <a:avLst>
              <a:gd name="adj" fmla="val 100000"/>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32" name="Google Shape;632;p57"/>
          <p:cNvSpPr/>
          <p:nvPr/>
        </p:nvSpPr>
        <p:spPr>
          <a:xfrm>
            <a:off x="5803900" y="3818467"/>
            <a:ext cx="3337719" cy="3039533"/>
          </a:xfrm>
          <a:prstGeom prst="triangle">
            <a:avLst>
              <a:gd name="adj" fmla="val 100000"/>
            </a:avLst>
          </a:prstGeom>
          <a:solidFill>
            <a:schemeClr val="accent1">
              <a:alpha val="8784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633" name="Google Shape;633;p57"/>
          <p:cNvSpPr/>
          <p:nvPr/>
        </p:nvSpPr>
        <p:spPr>
          <a:xfrm>
            <a:off x="7819230" y="0"/>
            <a:ext cx="1324770" cy="6858000"/>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cxnSp>
        <p:nvCxnSpPr>
          <p:cNvPr id="634" name="Google Shape;634;p57"/>
          <p:cNvCxnSpPr/>
          <p:nvPr/>
        </p:nvCxnSpPr>
        <p:spPr>
          <a:xfrm>
            <a:off x="7600950" y="0"/>
            <a:ext cx="1295400" cy="6858000"/>
          </a:xfrm>
          <a:prstGeom prst="straightConnector1">
            <a:avLst/>
          </a:prstGeom>
          <a:noFill/>
          <a:ln w="15875" cap="sq" cmpd="sng">
            <a:solidFill>
              <a:schemeClr val="accent2"/>
            </a:solidFill>
            <a:prstDash val="solid"/>
            <a:bevel/>
            <a:headEnd type="none" w="sm" len="sm"/>
            <a:tailEnd type="none" w="sm" len="sm"/>
          </a:ln>
        </p:spPr>
      </p:cxnSp>
      <p:cxnSp>
        <p:nvCxnSpPr>
          <p:cNvPr id="635" name="Google Shape;635;p57"/>
          <p:cNvCxnSpPr/>
          <p:nvPr/>
        </p:nvCxnSpPr>
        <p:spPr>
          <a:xfrm flipH="1">
            <a:off x="5568950" y="3681413"/>
            <a:ext cx="3572668" cy="3176587"/>
          </a:xfrm>
          <a:prstGeom prst="straightConnector1">
            <a:avLst/>
          </a:prstGeom>
          <a:noFill/>
          <a:ln w="15875" cap="flat" cmpd="sng">
            <a:solidFill>
              <a:schemeClr val="accent1"/>
            </a:solidFill>
            <a:prstDash val="solid"/>
            <a:round/>
            <a:headEnd type="none" w="sm" len="sm"/>
            <a:tailEnd type="none" w="sm" len="sm"/>
          </a:ln>
        </p:spPr>
      </p:cxnSp>
      <p:sp>
        <p:nvSpPr>
          <p:cNvPr id="636" name="Google Shape;636;p57"/>
          <p:cNvSpPr txBox="1">
            <a:spLocks noGrp="1"/>
          </p:cNvSpPr>
          <p:nvPr>
            <p:ph type="title"/>
          </p:nvPr>
        </p:nvSpPr>
        <p:spPr>
          <a:xfrm>
            <a:off x="1201340" y="228600"/>
            <a:ext cx="6397230" cy="23622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accent1"/>
              </a:buClr>
              <a:buSzPts val="5400"/>
              <a:buFont typeface="Trebuchet MS"/>
              <a:buNone/>
            </a:pPr>
            <a:r>
              <a:rPr lang="en-US" sz="5400"/>
              <a:t>Tears &amp; Anxiety</a:t>
            </a:r>
            <a:br>
              <a:rPr lang="en-US" sz="5400"/>
            </a:br>
            <a:endParaRPr sz="5400"/>
          </a:p>
        </p:txBody>
      </p:sp>
      <p:pic>
        <p:nvPicPr>
          <p:cNvPr id="637" name="Google Shape;637;p57" descr="A person carrying a child&#10;&#10;Description automatically generated with low confidence"/>
          <p:cNvPicPr preferRelativeResize="0"/>
          <p:nvPr/>
        </p:nvPicPr>
        <p:blipFill rotWithShape="1">
          <a:blip r:embed="rId3">
            <a:alphaModFix/>
          </a:blip>
          <a:srcRect/>
          <a:stretch/>
        </p:blipFill>
        <p:spPr>
          <a:xfrm>
            <a:off x="4865782" y="4508501"/>
            <a:ext cx="3543300" cy="2362200"/>
          </a:xfrm>
          <a:prstGeom prst="rect">
            <a:avLst/>
          </a:prstGeom>
          <a:noFill/>
          <a:ln>
            <a:noFill/>
          </a:ln>
        </p:spPr>
      </p:pic>
      <p:sp>
        <p:nvSpPr>
          <p:cNvPr id="638" name="Google Shape;638;p57"/>
          <p:cNvSpPr txBox="1"/>
          <p:nvPr/>
        </p:nvSpPr>
        <p:spPr>
          <a:xfrm>
            <a:off x="631948" y="1752600"/>
            <a:ext cx="6259788" cy="550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rial"/>
                <a:ea typeface="Arial"/>
                <a:cs typeface="Arial"/>
                <a:sym typeface="Arial"/>
              </a:rPr>
              <a:t>*Honeymoon period</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*Staff can assist</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*We will let you know that they have calmed</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*Positive parent regulation</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*Solutions if ongoing</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*We recognize this is </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first experience for </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some children</a:t>
            </a:r>
            <a:endParaRPr/>
          </a:p>
          <a:p>
            <a:pPr marL="0" marR="0" lvl="0" indent="0" algn="l" rtl="0">
              <a:spcBef>
                <a:spcPts val="0"/>
              </a:spcBef>
              <a:spcAft>
                <a:spcPts val="0"/>
              </a:spcAft>
              <a:buNone/>
            </a:pPr>
            <a:r>
              <a:rPr lang="en-US" sz="3200">
                <a:solidFill>
                  <a:schemeClr val="dk1"/>
                </a:solidFill>
                <a:latin typeface="Arial"/>
                <a:ea typeface="Arial"/>
                <a:cs typeface="Arial"/>
                <a:sym typeface="Arial"/>
              </a:rPr>
              <a:t>*Drop and go is easiest</a:t>
            </a:r>
            <a:endParaRPr/>
          </a:p>
          <a:p>
            <a:pPr marL="0" marR="0" lvl="0" indent="0" algn="l" rtl="0">
              <a:spcBef>
                <a:spcPts val="0"/>
              </a:spcBef>
              <a:spcAft>
                <a:spcPts val="0"/>
              </a:spcAft>
              <a:buNone/>
            </a:pPr>
            <a:endParaRPr sz="32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3"/>
        <p:cNvGrpSpPr/>
        <p:nvPr/>
      </p:nvGrpSpPr>
      <p:grpSpPr>
        <a:xfrm>
          <a:off x="0" y="0"/>
          <a:ext cx="0" cy="0"/>
          <a:chOff x="0" y="0"/>
          <a:chExt cx="0" cy="0"/>
        </a:xfrm>
      </p:grpSpPr>
      <p:sp>
        <p:nvSpPr>
          <p:cNvPr id="644" name="Google Shape;644;p58"/>
          <p:cNvSpPr/>
          <p:nvPr/>
        </p:nvSpPr>
        <p:spPr>
          <a:xfrm>
            <a:off x="0" y="0"/>
            <a:ext cx="3819906"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5" name="Google Shape;645;p58"/>
          <p:cNvSpPr txBox="1">
            <a:spLocks noGrp="1"/>
          </p:cNvSpPr>
          <p:nvPr>
            <p:ph type="title"/>
          </p:nvPr>
        </p:nvSpPr>
        <p:spPr>
          <a:xfrm>
            <a:off x="393555" y="620392"/>
            <a:ext cx="2856201" cy="55046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200"/>
              <a:buFont typeface="Calibri"/>
              <a:buNone/>
            </a:pPr>
            <a:r>
              <a:rPr lang="en-US" sz="5200">
                <a:solidFill>
                  <a:schemeClr val="dk1"/>
                </a:solidFill>
              </a:rPr>
              <a:t>ProCare</a:t>
            </a:r>
            <a:endParaRPr/>
          </a:p>
        </p:txBody>
      </p:sp>
      <p:grpSp>
        <p:nvGrpSpPr>
          <p:cNvPr id="646" name="Google Shape;646;p58"/>
          <p:cNvGrpSpPr/>
          <p:nvPr/>
        </p:nvGrpSpPr>
        <p:grpSpPr>
          <a:xfrm>
            <a:off x="4101291" y="708771"/>
            <a:ext cx="4697730" cy="5327929"/>
            <a:chOff x="0" y="88379"/>
            <a:chExt cx="4697730" cy="5327929"/>
          </a:xfrm>
        </p:grpSpPr>
        <p:sp>
          <p:nvSpPr>
            <p:cNvPr id="647" name="Google Shape;647;p58"/>
            <p:cNvSpPr/>
            <p:nvPr/>
          </p:nvSpPr>
          <p:spPr>
            <a:xfrm>
              <a:off x="0" y="88379"/>
              <a:ext cx="4697730" cy="556152"/>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8"/>
            <p:cNvSpPr txBox="1"/>
            <p:nvPr/>
          </p:nvSpPr>
          <p:spPr>
            <a:xfrm>
              <a:off x="27149" y="115528"/>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App – Pro Care Engage</a:t>
              </a:r>
              <a:endParaRPr/>
            </a:p>
          </p:txBody>
        </p:sp>
        <p:sp>
          <p:nvSpPr>
            <p:cNvPr id="649" name="Google Shape;649;p58"/>
            <p:cNvSpPr/>
            <p:nvPr/>
          </p:nvSpPr>
          <p:spPr>
            <a:xfrm>
              <a:off x="0" y="684851"/>
              <a:ext cx="4697730" cy="556152"/>
            </a:xfrm>
            <a:prstGeom prst="roundRect">
              <a:avLst>
                <a:gd name="adj" fmla="val 16667"/>
              </a:avLst>
            </a:prstGeom>
            <a:solidFill>
              <a:srgbClr val="E1794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8"/>
            <p:cNvSpPr txBox="1"/>
            <p:nvPr/>
          </p:nvSpPr>
          <p:spPr>
            <a:xfrm>
              <a:off x="27149" y="712000"/>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Download app – invites sent to parents’ emails </a:t>
              </a:r>
              <a:endParaRPr/>
            </a:p>
          </p:txBody>
        </p:sp>
        <p:sp>
          <p:nvSpPr>
            <p:cNvPr id="651" name="Google Shape;651;p58"/>
            <p:cNvSpPr/>
            <p:nvPr/>
          </p:nvSpPr>
          <p:spPr>
            <a:xfrm>
              <a:off x="0" y="1281323"/>
              <a:ext cx="4697730" cy="556152"/>
            </a:xfrm>
            <a:prstGeom prst="roundRect">
              <a:avLst>
                <a:gd name="adj" fmla="val 16667"/>
              </a:avLst>
            </a:prstGeom>
            <a:solidFill>
              <a:srgbClr val="D778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8"/>
            <p:cNvSpPr txBox="1"/>
            <p:nvPr/>
          </p:nvSpPr>
          <p:spPr>
            <a:xfrm>
              <a:off x="27149" y="1308472"/>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Each parent/guardian should download app</a:t>
              </a:r>
              <a:endParaRPr/>
            </a:p>
          </p:txBody>
        </p:sp>
        <p:sp>
          <p:nvSpPr>
            <p:cNvPr id="653" name="Google Shape;653;p58"/>
            <p:cNvSpPr/>
            <p:nvPr/>
          </p:nvSpPr>
          <p:spPr>
            <a:xfrm>
              <a:off x="0" y="1877795"/>
              <a:ext cx="4697730" cy="556152"/>
            </a:xfrm>
            <a:prstGeom prst="roundRect">
              <a:avLst>
                <a:gd name="adj" fmla="val 16667"/>
              </a:avLst>
            </a:prstGeom>
            <a:solidFill>
              <a:srgbClr val="CC7B6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8"/>
            <p:cNvSpPr txBox="1"/>
            <p:nvPr/>
          </p:nvSpPr>
          <p:spPr>
            <a:xfrm>
              <a:off x="27149" y="1904944"/>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Will be used to send reminders, photos, communication about our day</a:t>
              </a:r>
              <a:endParaRPr/>
            </a:p>
          </p:txBody>
        </p:sp>
        <p:sp>
          <p:nvSpPr>
            <p:cNvPr id="655" name="Google Shape;655;p58"/>
            <p:cNvSpPr/>
            <p:nvPr/>
          </p:nvSpPr>
          <p:spPr>
            <a:xfrm>
              <a:off x="0" y="2474267"/>
              <a:ext cx="4697730" cy="556152"/>
            </a:xfrm>
            <a:prstGeom prst="roundRect">
              <a:avLst>
                <a:gd name="adj" fmla="val 16667"/>
              </a:avLst>
            </a:prstGeom>
            <a:solidFill>
              <a:srgbClr val="C47F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8"/>
            <p:cNvSpPr txBox="1"/>
            <p:nvPr/>
          </p:nvSpPr>
          <p:spPr>
            <a:xfrm>
              <a:off x="27149" y="2501416"/>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Contactless Check In/Out</a:t>
              </a:r>
              <a:endParaRPr/>
            </a:p>
          </p:txBody>
        </p:sp>
        <p:sp>
          <p:nvSpPr>
            <p:cNvPr id="657" name="Google Shape;657;p58"/>
            <p:cNvSpPr/>
            <p:nvPr/>
          </p:nvSpPr>
          <p:spPr>
            <a:xfrm>
              <a:off x="0" y="3070740"/>
              <a:ext cx="4697730" cy="556152"/>
            </a:xfrm>
            <a:prstGeom prst="roundRect">
              <a:avLst>
                <a:gd name="adj" fmla="val 16667"/>
              </a:avLst>
            </a:prstGeom>
            <a:solidFill>
              <a:srgbClr val="BB867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8"/>
            <p:cNvSpPr txBox="1"/>
            <p:nvPr/>
          </p:nvSpPr>
          <p:spPr>
            <a:xfrm>
              <a:off x="27149" y="3097889"/>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Other people picking up or dropping off – manually check in/out with notebook , must be on child’s pick up sheet</a:t>
              </a:r>
              <a:endParaRPr/>
            </a:p>
          </p:txBody>
        </p:sp>
        <p:sp>
          <p:nvSpPr>
            <p:cNvPr id="659" name="Google Shape;659;p58"/>
            <p:cNvSpPr/>
            <p:nvPr/>
          </p:nvSpPr>
          <p:spPr>
            <a:xfrm>
              <a:off x="0" y="3667212"/>
              <a:ext cx="4697730" cy="556152"/>
            </a:xfrm>
            <a:prstGeom prst="roundRect">
              <a:avLst>
                <a:gd name="adj" fmla="val 16667"/>
              </a:avLst>
            </a:prstGeom>
            <a:solidFill>
              <a:srgbClr val="B38E8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8"/>
            <p:cNvSpPr txBox="1"/>
            <p:nvPr/>
          </p:nvSpPr>
          <p:spPr>
            <a:xfrm>
              <a:off x="27149" y="3694361"/>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App only works through the invite email</a:t>
              </a:r>
              <a:endParaRPr/>
            </a:p>
          </p:txBody>
        </p:sp>
        <p:sp>
          <p:nvSpPr>
            <p:cNvPr id="661" name="Google Shape;661;p58"/>
            <p:cNvSpPr/>
            <p:nvPr/>
          </p:nvSpPr>
          <p:spPr>
            <a:xfrm>
              <a:off x="0" y="4263684"/>
              <a:ext cx="4697730" cy="556152"/>
            </a:xfrm>
            <a:prstGeom prst="roundRect">
              <a:avLst>
                <a:gd name="adj" fmla="val 16667"/>
              </a:avLst>
            </a:prstGeom>
            <a:solidFill>
              <a:srgbClr val="AB999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8"/>
            <p:cNvSpPr txBox="1"/>
            <p:nvPr/>
          </p:nvSpPr>
          <p:spPr>
            <a:xfrm>
              <a:off x="27149" y="4290833"/>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Communicate with teachers through the app (privately)</a:t>
              </a:r>
              <a:endParaRPr/>
            </a:p>
          </p:txBody>
        </p:sp>
        <p:sp>
          <p:nvSpPr>
            <p:cNvPr id="663" name="Google Shape;663;p58"/>
            <p:cNvSpPr/>
            <p:nvPr/>
          </p:nvSpPr>
          <p:spPr>
            <a:xfrm>
              <a:off x="0" y="4860156"/>
              <a:ext cx="4697730" cy="556152"/>
            </a:xfrm>
            <a:prstGeom prst="roundRect">
              <a:avLst>
                <a:gd name="adj" fmla="val 16667"/>
              </a:avLst>
            </a:prstGeom>
            <a:solidFill>
              <a:srgbClr val="A4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8"/>
            <p:cNvSpPr txBox="1"/>
            <p:nvPr/>
          </p:nvSpPr>
          <p:spPr>
            <a:xfrm>
              <a:off x="27149" y="4887305"/>
              <a:ext cx="4643432" cy="501854"/>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See Shelly for help with app</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8"/>
        <p:cNvGrpSpPr/>
        <p:nvPr/>
      </p:nvGrpSpPr>
      <p:grpSpPr>
        <a:xfrm>
          <a:off x="0" y="0"/>
          <a:ext cx="0" cy="0"/>
          <a:chOff x="0" y="0"/>
          <a:chExt cx="0" cy="0"/>
        </a:xfrm>
      </p:grpSpPr>
      <p:sp>
        <p:nvSpPr>
          <p:cNvPr id="669" name="Google Shape;669;p59"/>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70" name="Google Shape;670;p59"/>
          <p:cNvSpPr txBox="1">
            <a:spLocks noGrp="1"/>
          </p:cNvSpPr>
          <p:nvPr>
            <p:ph type="title"/>
          </p:nvPr>
        </p:nvSpPr>
        <p:spPr>
          <a:xfrm>
            <a:off x="482600" y="321734"/>
            <a:ext cx="3728158"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ProCare Engage</a:t>
            </a:r>
            <a:endParaRPr/>
          </a:p>
        </p:txBody>
      </p:sp>
      <p:sp>
        <p:nvSpPr>
          <p:cNvPr id="671" name="Google Shape;671;p59"/>
          <p:cNvSpPr txBox="1">
            <a:spLocks noGrp="1"/>
          </p:cNvSpPr>
          <p:nvPr>
            <p:ph type="body" idx="1"/>
          </p:nvPr>
        </p:nvSpPr>
        <p:spPr>
          <a:xfrm>
            <a:off x="482601" y="1371600"/>
            <a:ext cx="3728157" cy="480536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700"/>
              <a:buChar char="•"/>
            </a:pPr>
            <a:r>
              <a:rPr lang="en-US" sz="1700" b="1" dirty="0" err="1"/>
              <a:t>Procare</a:t>
            </a:r>
            <a:r>
              <a:rPr lang="en-US" sz="1700" b="1" dirty="0"/>
              <a:t> Engage</a:t>
            </a:r>
            <a:endParaRPr dirty="0"/>
          </a:p>
          <a:p>
            <a:pPr marL="228600" lvl="0" indent="-120650" algn="l" rtl="0">
              <a:lnSpc>
                <a:spcPct val="90000"/>
              </a:lnSpc>
              <a:spcBef>
                <a:spcPts val="1000"/>
              </a:spcBef>
              <a:spcAft>
                <a:spcPts val="0"/>
              </a:spcAft>
              <a:buClr>
                <a:schemeClr val="dk1"/>
              </a:buClr>
              <a:buSzPts val="1700"/>
              <a:buNone/>
            </a:pPr>
            <a:endParaRPr sz="1700" b="1" dirty="0"/>
          </a:p>
          <a:p>
            <a:pPr marL="228600" lvl="0" indent="-228600" algn="l" rtl="0">
              <a:lnSpc>
                <a:spcPct val="90000"/>
              </a:lnSpc>
              <a:spcBef>
                <a:spcPts val="1000"/>
              </a:spcBef>
              <a:spcAft>
                <a:spcPts val="0"/>
              </a:spcAft>
              <a:buClr>
                <a:schemeClr val="dk1"/>
              </a:buClr>
              <a:buSzPts val="1700"/>
              <a:buChar char="•"/>
            </a:pPr>
            <a:r>
              <a:rPr lang="en-US" sz="1700" b="1" dirty="0"/>
              <a:t>Contactless Check In and Out – </a:t>
            </a:r>
            <a:r>
              <a:rPr lang="en-US" sz="1700" b="1" dirty="0" err="1"/>
              <a:t>GeoFence</a:t>
            </a:r>
            <a:endParaRPr sz="1700" b="1" dirty="0"/>
          </a:p>
          <a:p>
            <a:pPr marL="228600" lvl="0" indent="-120650" algn="l" rtl="0">
              <a:lnSpc>
                <a:spcPct val="90000"/>
              </a:lnSpc>
              <a:spcBef>
                <a:spcPts val="1000"/>
              </a:spcBef>
              <a:spcAft>
                <a:spcPts val="0"/>
              </a:spcAft>
              <a:buClr>
                <a:schemeClr val="dk1"/>
              </a:buClr>
              <a:buSzPts val="1700"/>
              <a:buNone/>
            </a:pPr>
            <a:endParaRPr sz="1700" b="1" dirty="0"/>
          </a:p>
          <a:p>
            <a:pPr marL="228600" lvl="0" indent="-228600" algn="l" rtl="0">
              <a:lnSpc>
                <a:spcPct val="90000"/>
              </a:lnSpc>
              <a:spcBef>
                <a:spcPts val="1000"/>
              </a:spcBef>
              <a:spcAft>
                <a:spcPts val="0"/>
              </a:spcAft>
              <a:buClr>
                <a:schemeClr val="dk1"/>
              </a:buClr>
              <a:buSzPts val="1700"/>
              <a:buChar char="•"/>
            </a:pPr>
            <a:r>
              <a:rPr lang="en-US" sz="1700" b="1" dirty="0"/>
              <a:t>Open App – QR code symbol right top, prompted that you are at the school, check in/out</a:t>
            </a:r>
            <a:endParaRPr dirty="0"/>
          </a:p>
          <a:p>
            <a:pPr marL="228600" lvl="0" indent="-228600" algn="l" rtl="0">
              <a:lnSpc>
                <a:spcPct val="90000"/>
              </a:lnSpc>
              <a:spcBef>
                <a:spcPts val="1000"/>
              </a:spcBef>
              <a:spcAft>
                <a:spcPts val="0"/>
              </a:spcAft>
              <a:buClr>
                <a:schemeClr val="dk1"/>
              </a:buClr>
              <a:buSzPts val="1700"/>
              <a:buChar char="•"/>
            </a:pPr>
            <a:r>
              <a:rPr lang="en-US" sz="1700" b="1" dirty="0"/>
              <a:t>Signature at check in</a:t>
            </a:r>
            <a:endParaRPr dirty="0"/>
          </a:p>
          <a:p>
            <a:pPr marL="0" lvl="0" indent="0" algn="l" rtl="0">
              <a:lnSpc>
                <a:spcPct val="90000"/>
              </a:lnSpc>
              <a:spcBef>
                <a:spcPts val="1000"/>
              </a:spcBef>
              <a:spcAft>
                <a:spcPts val="0"/>
              </a:spcAft>
              <a:buClr>
                <a:schemeClr val="dk1"/>
              </a:buClr>
              <a:buSzPts val="1700"/>
              <a:buNone/>
            </a:pPr>
            <a:endParaRPr lang="en-US" sz="1700" dirty="0"/>
          </a:p>
          <a:p>
            <a:pPr marL="0" lvl="0" indent="0">
              <a:buSzPts val="1700"/>
              <a:buNone/>
            </a:pPr>
            <a:r>
              <a:rPr lang="en-US" sz="1700" dirty="0"/>
              <a:t>Instructions:</a:t>
            </a:r>
          </a:p>
          <a:p>
            <a:pPr marL="0" lvl="0" indent="0">
              <a:buSzPts val="1700"/>
              <a:buNone/>
            </a:pPr>
            <a:r>
              <a:rPr lang="en-US" sz="1700" dirty="0"/>
              <a:t>https://www.procaresupport.com/procare-online/docs/parents-getting-to-know-your-procare-app-1</a:t>
            </a:r>
            <a:endParaRPr sz="1700" dirty="0"/>
          </a:p>
          <a:p>
            <a:pPr marL="228600" lvl="0" indent="-120650" algn="l" rtl="0">
              <a:lnSpc>
                <a:spcPct val="90000"/>
              </a:lnSpc>
              <a:spcBef>
                <a:spcPts val="1000"/>
              </a:spcBef>
              <a:spcAft>
                <a:spcPts val="0"/>
              </a:spcAft>
              <a:buClr>
                <a:schemeClr val="dk1"/>
              </a:buClr>
              <a:buSzPts val="1700"/>
              <a:buNone/>
            </a:pPr>
            <a:endParaRPr sz="1700" dirty="0"/>
          </a:p>
          <a:p>
            <a:pPr marL="228600" lvl="0" indent="-120650" algn="l" rtl="0">
              <a:lnSpc>
                <a:spcPct val="90000"/>
              </a:lnSpc>
              <a:spcBef>
                <a:spcPts val="1000"/>
              </a:spcBef>
              <a:spcAft>
                <a:spcPts val="0"/>
              </a:spcAft>
              <a:buClr>
                <a:schemeClr val="dk1"/>
              </a:buClr>
              <a:buSzPts val="1700"/>
              <a:buNone/>
            </a:pPr>
            <a:endParaRPr sz="1700" dirty="0"/>
          </a:p>
        </p:txBody>
      </p:sp>
      <p:sp>
        <p:nvSpPr>
          <p:cNvPr id="672" name="Google Shape;672;p59"/>
          <p:cNvSpPr/>
          <p:nvPr/>
        </p:nvSpPr>
        <p:spPr>
          <a:xfrm rot="5400000">
            <a:off x="-628518" y="5230015"/>
            <a:ext cx="2017580" cy="760545"/>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73" name="Google Shape;673;p59"/>
          <p:cNvSpPr/>
          <p:nvPr/>
        </p:nvSpPr>
        <p:spPr>
          <a:xfrm rot="2700000">
            <a:off x="260240" y="5789405"/>
            <a:ext cx="485578" cy="364184"/>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674" name="Google Shape;674;p59"/>
          <p:cNvGrpSpPr/>
          <p:nvPr/>
        </p:nvGrpSpPr>
        <p:grpSpPr>
          <a:xfrm>
            <a:off x="8321039" y="0"/>
            <a:ext cx="822961" cy="1097280"/>
            <a:chOff x="11094719" y="0"/>
            <a:chExt cx="1097281" cy="1097280"/>
          </a:xfrm>
        </p:grpSpPr>
        <p:sp>
          <p:nvSpPr>
            <p:cNvPr id="675" name="Google Shape;675;p59"/>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76" name="Google Shape;676;p59"/>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pic>
        <p:nvPicPr>
          <p:cNvPr id="677" name="Google Shape;677;p59" descr="Graphical user interface, application, chat or text message&#10;&#10;Description automatically generated"/>
          <p:cNvPicPr preferRelativeResize="0"/>
          <p:nvPr/>
        </p:nvPicPr>
        <p:blipFill rotWithShape="1">
          <a:blip r:embed="rId3">
            <a:alphaModFix/>
          </a:blip>
          <a:srcRect/>
          <a:stretch/>
        </p:blipFill>
        <p:spPr>
          <a:xfrm>
            <a:off x="4096103" y="523120"/>
            <a:ext cx="4751079" cy="4953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682"/>
        <p:cNvGrpSpPr/>
        <p:nvPr/>
      </p:nvGrpSpPr>
      <p:grpSpPr>
        <a:xfrm>
          <a:off x="0" y="0"/>
          <a:ext cx="0" cy="0"/>
          <a:chOff x="0" y="0"/>
          <a:chExt cx="0" cy="0"/>
        </a:xfrm>
      </p:grpSpPr>
      <p:sp>
        <p:nvSpPr>
          <p:cNvPr id="683" name="Google Shape;683;p60"/>
          <p:cNvSpPr/>
          <p:nvPr/>
        </p:nvSpPr>
        <p:spPr>
          <a:xfrm>
            <a:off x="0" y="0"/>
            <a:ext cx="9141713" cy="68580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84" name="Google Shape;684;p60"/>
          <p:cNvSpPr txBox="1">
            <a:spLocks noGrp="1"/>
          </p:cNvSpPr>
          <p:nvPr>
            <p:ph type="title"/>
          </p:nvPr>
        </p:nvSpPr>
        <p:spPr>
          <a:xfrm>
            <a:off x="3960113" y="465338"/>
            <a:ext cx="5181600" cy="42590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100"/>
              <a:buFont typeface="Calibri"/>
              <a:buNone/>
            </a:pPr>
            <a:r>
              <a:rPr lang="en-US" sz="3100"/>
              <a:t>Release of Child to Non-Parent Or Guardian:</a:t>
            </a:r>
            <a:br>
              <a:rPr lang="en-US" sz="3100"/>
            </a:br>
            <a:br>
              <a:rPr lang="en-US" sz="3100"/>
            </a:br>
            <a:r>
              <a:rPr lang="en-US" sz="2000"/>
              <a:t>*Parent/Guardian Complete Release Form</a:t>
            </a:r>
            <a:br>
              <a:rPr lang="en-US" sz="2000"/>
            </a:br>
            <a:br>
              <a:rPr lang="en-US" sz="2000"/>
            </a:br>
            <a:r>
              <a:rPr lang="en-US" sz="2000"/>
              <a:t>*They must be on release form</a:t>
            </a:r>
            <a:br>
              <a:rPr lang="en-US" sz="2000"/>
            </a:br>
            <a:br>
              <a:rPr lang="en-US" sz="2000"/>
            </a:br>
            <a:r>
              <a:rPr lang="en-US" sz="2000"/>
              <a:t>*They must bring ID</a:t>
            </a:r>
            <a:br>
              <a:rPr lang="en-US" sz="2000"/>
            </a:br>
            <a:br>
              <a:rPr lang="en-US" sz="2000"/>
            </a:br>
            <a:r>
              <a:rPr lang="en-US" sz="2000"/>
              <a:t>*Check in/out manually with staff</a:t>
            </a:r>
            <a:endParaRPr/>
          </a:p>
        </p:txBody>
      </p:sp>
      <p:pic>
        <p:nvPicPr>
          <p:cNvPr id="685" name="Google Shape;685;p60" descr="MPj02276390000[1]"/>
          <p:cNvPicPr preferRelativeResize="0"/>
          <p:nvPr/>
        </p:nvPicPr>
        <p:blipFill rotWithShape="1">
          <a:blip r:embed="rId3">
            <a:alphaModFix/>
          </a:blip>
          <a:srcRect l="6639" r="9995"/>
          <a:stretch/>
        </p:blipFill>
        <p:spPr>
          <a:xfrm>
            <a:off x="20" y="10"/>
            <a:ext cx="3744733" cy="685799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0"/>
        <p:cNvGrpSpPr/>
        <p:nvPr/>
      </p:nvGrpSpPr>
      <p:grpSpPr>
        <a:xfrm>
          <a:off x="0" y="0"/>
          <a:ext cx="0" cy="0"/>
          <a:chOff x="0" y="0"/>
          <a:chExt cx="0" cy="0"/>
        </a:xfrm>
      </p:grpSpPr>
      <p:sp>
        <p:nvSpPr>
          <p:cNvPr id="271" name="Google Shape;271;p34"/>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272" name="Google Shape;272;p34" descr="A picture containing text, colorful, several&#10;&#10;Description automatically generated"/>
          <p:cNvPicPr preferRelativeResize="0"/>
          <p:nvPr/>
        </p:nvPicPr>
        <p:blipFill rotWithShape="1">
          <a:blip r:embed="rId3">
            <a:alphaModFix/>
          </a:blip>
          <a:srcRect l="6001" r="25248" b="3304"/>
          <a:stretch/>
        </p:blipFill>
        <p:spPr>
          <a:xfrm>
            <a:off x="2549309" y="-10140"/>
            <a:ext cx="6501384" cy="6857990"/>
          </a:xfrm>
          <a:prstGeom prst="rect">
            <a:avLst/>
          </a:prstGeom>
          <a:noFill/>
          <a:ln>
            <a:noFill/>
          </a:ln>
        </p:spPr>
      </p:pic>
      <p:sp>
        <p:nvSpPr>
          <p:cNvPr id="273" name="Google Shape;273;p34"/>
          <p:cNvSpPr/>
          <p:nvPr/>
        </p:nvSpPr>
        <p:spPr>
          <a:xfrm>
            <a:off x="0" y="0"/>
            <a:ext cx="7317450" cy="6858000"/>
          </a:xfrm>
          <a:prstGeom prst="rect">
            <a:avLst/>
          </a:prstGeom>
          <a:gradFill>
            <a:gsLst>
              <a:gs pos="0">
                <a:srgbClr val="FFFFFF">
                  <a:alpha val="0"/>
                </a:srgbClr>
              </a:gs>
              <a:gs pos="19000">
                <a:srgbClr val="FFFFFF">
                  <a:alpha val="37647"/>
                </a:srgbClr>
              </a:gs>
              <a:gs pos="35000">
                <a:srgbClr val="FFFFFF">
                  <a:alpha val="78823"/>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74" name="Google Shape;274;p34"/>
          <p:cNvSpPr txBox="1">
            <a:spLocks noGrp="1"/>
          </p:cNvSpPr>
          <p:nvPr>
            <p:ph type="title"/>
          </p:nvPr>
        </p:nvSpPr>
        <p:spPr>
          <a:xfrm>
            <a:off x="249200" y="2212900"/>
            <a:ext cx="5008500" cy="3654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00000"/>
              </a:buClr>
              <a:buSzPct val="100000"/>
              <a:buFont typeface="Arial"/>
              <a:buNone/>
            </a:pPr>
            <a:r>
              <a:rPr lang="en-US" sz="1400" b="1" dirty="0">
                <a:solidFill>
                  <a:srgbClr val="C00000"/>
                </a:solidFill>
                <a:latin typeface="Arial"/>
                <a:ea typeface="Arial"/>
                <a:cs typeface="Arial"/>
                <a:sym typeface="Arial"/>
              </a:rPr>
              <a:t>Lead Staff:</a:t>
            </a:r>
            <a:br>
              <a:rPr lang="en-US" sz="1400" b="1" dirty="0">
                <a:solidFill>
                  <a:srgbClr val="C00000"/>
                </a:solidFill>
                <a:latin typeface="Arial"/>
                <a:ea typeface="Arial"/>
                <a:cs typeface="Arial"/>
                <a:sym typeface="Arial"/>
              </a:rPr>
            </a:b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Shelly McFate – Director</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Laura Shuler – PreK1 Teacher/Assistant Director</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Reanna Schuckman – Transitional Kindergarten Teacher</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Brea Moralez- Preschool Teacher</a:t>
            </a:r>
            <a:br>
              <a:rPr lang="en-US" sz="1400" b="1" dirty="0">
                <a:solidFill>
                  <a:srgbClr val="C00000"/>
                </a:solidFill>
                <a:latin typeface="Arial"/>
                <a:ea typeface="Arial"/>
                <a:cs typeface="Arial"/>
                <a:sym typeface="Arial"/>
              </a:rPr>
            </a:br>
            <a:r>
              <a:rPr lang="en-US" sz="1400" b="1" dirty="0" err="1">
                <a:solidFill>
                  <a:srgbClr val="C00000"/>
                </a:solidFill>
                <a:latin typeface="Arial"/>
                <a:ea typeface="Arial"/>
                <a:cs typeface="Arial"/>
                <a:sym typeface="Arial"/>
              </a:rPr>
              <a:t>LeeAnna</a:t>
            </a:r>
            <a:r>
              <a:rPr lang="en-US" sz="1400" b="1" dirty="0">
                <a:solidFill>
                  <a:srgbClr val="C00000"/>
                </a:solidFill>
                <a:latin typeface="Arial"/>
                <a:ea typeface="Arial"/>
                <a:cs typeface="Arial"/>
                <a:sym typeface="Arial"/>
              </a:rPr>
              <a:t> Guyett, PreK1 Assistant Teacher</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Alison Comstock– Preschool Assistant Teacher</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MJ Mossey – Transitional Kindergarten Asst Teacher</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Lizzie Roth – Office Assistant, Classroom Support</a:t>
            </a:r>
            <a:br>
              <a:rPr lang="en-US" sz="1400" b="1" dirty="0">
                <a:solidFill>
                  <a:srgbClr val="C00000"/>
                </a:solidFill>
                <a:latin typeface="Arial"/>
                <a:ea typeface="Arial"/>
                <a:cs typeface="Arial"/>
                <a:sym typeface="Arial"/>
              </a:rPr>
            </a:br>
            <a:r>
              <a:rPr lang="en-US" sz="1400" b="1" dirty="0">
                <a:solidFill>
                  <a:srgbClr val="C00000"/>
                </a:solidFill>
                <a:latin typeface="Arial"/>
                <a:ea typeface="Arial"/>
                <a:cs typeface="Arial"/>
                <a:sym typeface="Arial"/>
              </a:rPr>
              <a:t>Robert &amp; Natellie Jenkins- Cleaners</a:t>
            </a:r>
            <a:br>
              <a:rPr lang="en-US" sz="1400" b="1" dirty="0">
                <a:solidFill>
                  <a:srgbClr val="C00000"/>
                </a:solidFill>
                <a:latin typeface="Arial"/>
                <a:ea typeface="Arial"/>
                <a:cs typeface="Arial"/>
                <a:sym typeface="Arial"/>
              </a:rPr>
            </a:br>
            <a:br>
              <a:rPr lang="en-US" sz="1100" dirty="0"/>
            </a:br>
            <a:endParaRPr sz="1100" dirty="0"/>
          </a:p>
        </p:txBody>
      </p:sp>
      <p:sp>
        <p:nvSpPr>
          <p:cNvPr id="275" name="Google Shape;275;p34"/>
          <p:cNvSpPr/>
          <p:nvPr/>
        </p:nvSpPr>
        <p:spPr>
          <a:xfrm rot="5400000">
            <a:off x="551653" y="434802"/>
            <a:ext cx="146304" cy="52806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FFFFFF"/>
              </a:solidFill>
              <a:latin typeface="Calibri"/>
              <a:ea typeface="Calibri"/>
              <a:cs typeface="Calibri"/>
              <a:sym typeface="Calibri"/>
            </a:endParaRPr>
          </a:p>
        </p:txBody>
      </p:sp>
      <p:sp>
        <p:nvSpPr>
          <p:cNvPr id="276" name="Google Shape;276;p34"/>
          <p:cNvSpPr/>
          <p:nvPr/>
        </p:nvSpPr>
        <p:spPr>
          <a:xfrm>
            <a:off x="360771" y="4546920"/>
            <a:ext cx="298323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0"/>
        <p:cNvGrpSpPr/>
        <p:nvPr/>
      </p:nvGrpSpPr>
      <p:grpSpPr>
        <a:xfrm>
          <a:off x="0" y="0"/>
          <a:ext cx="0" cy="0"/>
          <a:chOff x="0" y="0"/>
          <a:chExt cx="0" cy="0"/>
        </a:xfrm>
      </p:grpSpPr>
      <p:sp>
        <p:nvSpPr>
          <p:cNvPr id="691" name="Google Shape;691;p6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92" name="Google Shape;692;p61"/>
          <p:cNvSpPr txBox="1">
            <a:spLocks noGrp="1"/>
          </p:cNvSpPr>
          <p:nvPr>
            <p:ph type="title"/>
          </p:nvPr>
        </p:nvSpPr>
        <p:spPr>
          <a:xfrm>
            <a:off x="482600" y="321734"/>
            <a:ext cx="817879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Libre Baskerville"/>
              <a:buNone/>
            </a:pPr>
            <a:r>
              <a:rPr lang="en-US" sz="3100">
                <a:latin typeface="Libre Baskerville"/>
                <a:ea typeface="Libre Baskerville"/>
                <a:cs typeface="Libre Baskerville"/>
                <a:sym typeface="Libre Baskerville"/>
              </a:rPr>
              <a:t>Sunscreen </a:t>
            </a:r>
            <a:endParaRPr/>
          </a:p>
        </p:txBody>
      </p:sp>
      <p:sp>
        <p:nvSpPr>
          <p:cNvPr id="693" name="Google Shape;693;p61"/>
          <p:cNvSpPr txBox="1">
            <a:spLocks noGrp="1"/>
          </p:cNvSpPr>
          <p:nvPr>
            <p:ph type="body" idx="1"/>
          </p:nvPr>
        </p:nvSpPr>
        <p:spPr>
          <a:xfrm>
            <a:off x="482601" y="1782981"/>
            <a:ext cx="3006288" cy="439398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700"/>
              <a:buChar char="•"/>
            </a:pPr>
            <a:r>
              <a:rPr lang="en-US" sz="1700"/>
              <a:t>If your child should use only their own bottle, please talk to teacher, label their personal bottle, and give to teacher</a:t>
            </a:r>
            <a:endParaRPr/>
          </a:p>
          <a:p>
            <a:pPr marL="228600" lvl="0" indent="-228600" algn="l" rtl="0">
              <a:lnSpc>
                <a:spcPct val="90000"/>
              </a:lnSpc>
              <a:spcBef>
                <a:spcPts val="1000"/>
              </a:spcBef>
              <a:spcAft>
                <a:spcPts val="0"/>
              </a:spcAft>
              <a:buClr>
                <a:schemeClr val="dk1"/>
              </a:buClr>
              <a:buSzPts val="1700"/>
              <a:buChar char="•"/>
            </a:pPr>
            <a:r>
              <a:rPr lang="en-US" sz="1700"/>
              <a:t>Face stick – individual use</a:t>
            </a:r>
            <a:endParaRPr/>
          </a:p>
          <a:p>
            <a:pPr marL="228600" lvl="0" indent="-228600" algn="l" rtl="0">
              <a:lnSpc>
                <a:spcPct val="90000"/>
              </a:lnSpc>
              <a:spcBef>
                <a:spcPts val="1000"/>
              </a:spcBef>
              <a:spcAft>
                <a:spcPts val="0"/>
              </a:spcAft>
              <a:buClr>
                <a:schemeClr val="dk1"/>
              </a:buClr>
              <a:buSzPts val="1700"/>
              <a:buChar char="•"/>
            </a:pPr>
            <a:r>
              <a:rPr lang="en-US" sz="1700"/>
              <a:t>Spray bottles – shared unless told otherwise</a:t>
            </a:r>
            <a:endParaRPr/>
          </a:p>
          <a:p>
            <a:pPr marL="228600" lvl="0" indent="-228600" algn="l" rtl="0">
              <a:lnSpc>
                <a:spcPct val="90000"/>
              </a:lnSpc>
              <a:spcBef>
                <a:spcPts val="1000"/>
              </a:spcBef>
              <a:spcAft>
                <a:spcPts val="0"/>
              </a:spcAft>
              <a:buClr>
                <a:schemeClr val="dk1"/>
              </a:buClr>
              <a:buSzPts val="1700"/>
              <a:buChar char="•"/>
            </a:pPr>
            <a:r>
              <a:rPr lang="en-US" sz="1700"/>
              <a:t>Helpful to arrive sun screened at drop off during warm weather</a:t>
            </a:r>
            <a:endParaRPr/>
          </a:p>
          <a:p>
            <a:pPr marL="228600" lvl="0" indent="-120650" algn="l" rtl="0">
              <a:lnSpc>
                <a:spcPct val="90000"/>
              </a:lnSpc>
              <a:spcBef>
                <a:spcPts val="1000"/>
              </a:spcBef>
              <a:spcAft>
                <a:spcPts val="0"/>
              </a:spcAft>
              <a:buClr>
                <a:schemeClr val="dk1"/>
              </a:buClr>
              <a:buSzPts val="1700"/>
              <a:buNone/>
            </a:pPr>
            <a:endParaRPr sz="1700"/>
          </a:p>
        </p:txBody>
      </p:sp>
      <p:grpSp>
        <p:nvGrpSpPr>
          <p:cNvPr id="694" name="Google Shape;694;p61"/>
          <p:cNvGrpSpPr/>
          <p:nvPr/>
        </p:nvGrpSpPr>
        <p:grpSpPr>
          <a:xfrm>
            <a:off x="0" y="4601497"/>
            <a:ext cx="760545" cy="2017580"/>
            <a:chOff x="0" y="4601497"/>
            <a:chExt cx="1014060" cy="2017580"/>
          </a:xfrm>
        </p:grpSpPr>
        <p:sp>
          <p:nvSpPr>
            <p:cNvPr id="695" name="Google Shape;695;p61"/>
            <p:cNvSpPr/>
            <p:nvPr/>
          </p:nvSpPr>
          <p:spPr>
            <a:xfrm rot="5400000">
              <a:off x="-50176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96" name="Google Shape;696;p61"/>
            <p:cNvSpPr/>
            <p:nvPr/>
          </p:nvSpPr>
          <p:spPr>
            <a:xfrm rot="2700000">
              <a:off x="42791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pic>
        <p:nvPicPr>
          <p:cNvPr id="697" name="Google Shape;697;p61" descr="A picture containing clipart&#10;&#10;Description automatically generated"/>
          <p:cNvPicPr preferRelativeResize="0"/>
          <p:nvPr/>
        </p:nvPicPr>
        <p:blipFill rotWithShape="1">
          <a:blip r:embed="rId3">
            <a:alphaModFix/>
          </a:blip>
          <a:srcRect/>
          <a:stretch/>
        </p:blipFill>
        <p:spPr>
          <a:xfrm>
            <a:off x="3971490" y="2316596"/>
            <a:ext cx="4689909" cy="3294661"/>
          </a:xfrm>
          <a:prstGeom prst="rect">
            <a:avLst/>
          </a:prstGeom>
          <a:noFill/>
          <a:ln>
            <a:noFill/>
          </a:ln>
        </p:spPr>
      </p:pic>
      <p:grpSp>
        <p:nvGrpSpPr>
          <p:cNvPr id="698" name="Google Shape;698;p61"/>
          <p:cNvGrpSpPr/>
          <p:nvPr/>
        </p:nvGrpSpPr>
        <p:grpSpPr>
          <a:xfrm>
            <a:off x="8414467" y="1"/>
            <a:ext cx="729532" cy="1935307"/>
            <a:chOff x="10918968" y="713127"/>
            <a:chExt cx="1273032" cy="2532832"/>
          </a:xfrm>
        </p:grpSpPr>
        <p:sp>
          <p:nvSpPr>
            <p:cNvPr id="699" name="Google Shape;699;p61"/>
            <p:cNvSpPr/>
            <p:nvPr/>
          </p:nvSpPr>
          <p:spPr>
            <a:xfrm rot="2700000">
              <a:off x="11052629" y="2120024"/>
              <a:ext cx="645368" cy="645368"/>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00" name="Google Shape;700;p61"/>
            <p:cNvSpPr/>
            <p:nvPr/>
          </p:nvSpPr>
          <p:spPr>
            <a:xfrm rot="-5400000">
              <a:off x="10289068" y="1343027"/>
              <a:ext cx="2532832" cy="1273032"/>
            </a:xfrm>
            <a:prstGeom prst="triangle">
              <a:avLst>
                <a:gd name="adj" fmla="val 5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704"/>
        <p:cNvGrpSpPr/>
        <p:nvPr/>
      </p:nvGrpSpPr>
      <p:grpSpPr>
        <a:xfrm>
          <a:off x="0" y="0"/>
          <a:ext cx="0" cy="0"/>
          <a:chOff x="0" y="0"/>
          <a:chExt cx="0" cy="0"/>
        </a:xfrm>
      </p:grpSpPr>
      <p:sp>
        <p:nvSpPr>
          <p:cNvPr id="705" name="Google Shape;705;p62"/>
          <p:cNvSpPr/>
          <p:nvPr/>
        </p:nvSpPr>
        <p:spPr>
          <a:xfrm>
            <a:off x="0" y="0"/>
            <a:ext cx="9141714" cy="6858000"/>
          </a:xfrm>
          <a:prstGeom prst="rect">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06" name="Google Shape;706;p62"/>
          <p:cNvSpPr txBox="1">
            <a:spLocks noGrp="1"/>
          </p:cNvSpPr>
          <p:nvPr>
            <p:ph type="title"/>
          </p:nvPr>
        </p:nvSpPr>
        <p:spPr>
          <a:xfrm>
            <a:off x="480060" y="4777739"/>
            <a:ext cx="2564242" cy="14121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900"/>
              <a:buFont typeface="Calibri"/>
              <a:buNone/>
            </a:pPr>
            <a:r>
              <a:rPr lang="en-US" sz="3900">
                <a:solidFill>
                  <a:schemeClr val="dk1"/>
                </a:solidFill>
              </a:rPr>
              <a:t>Playground</a:t>
            </a:r>
            <a:endParaRPr/>
          </a:p>
        </p:txBody>
      </p:sp>
      <p:pic>
        <p:nvPicPr>
          <p:cNvPr id="707" name="Google Shape;707;p62"/>
          <p:cNvPicPr preferRelativeResize="0"/>
          <p:nvPr/>
        </p:nvPicPr>
        <p:blipFill rotWithShape="1">
          <a:blip r:embed="rId3">
            <a:alphaModFix/>
          </a:blip>
          <a:srcRect t="1658" b="9716"/>
          <a:stretch/>
        </p:blipFill>
        <p:spPr>
          <a:xfrm>
            <a:off x="20" y="10"/>
            <a:ext cx="9143980" cy="4558420"/>
          </a:xfrm>
          <a:custGeom>
            <a:avLst/>
            <a:gdLst/>
            <a:ahLst/>
            <a:cxnLst/>
            <a:rect l="l" t="t" r="r" b="b"/>
            <a:pathLst>
              <a:path w="12188952" h="4558430" extrusionOk="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ln>
            <a:noFill/>
          </a:ln>
        </p:spPr>
      </p:pic>
      <p:sp>
        <p:nvSpPr>
          <p:cNvPr id="708" name="Google Shape;708;p62"/>
          <p:cNvSpPr/>
          <p:nvPr/>
        </p:nvSpPr>
        <p:spPr>
          <a:xfrm rot="5400000">
            <a:off x="2574529" y="5470492"/>
            <a:ext cx="1371600" cy="13716"/>
          </a:xfrm>
          <a:custGeom>
            <a:avLst/>
            <a:gdLst/>
            <a:ahLst/>
            <a:cxnLst/>
            <a:rect l="l" t="t" r="r" b="b"/>
            <a:pathLst>
              <a:path w="1371600" h="13716" fill="none" extrusionOk="0">
                <a:moveTo>
                  <a:pt x="0" y="0"/>
                </a:moveTo>
                <a:cubicBezTo>
                  <a:pt x="240249" y="32963"/>
                  <a:pt x="409296" y="-18450"/>
                  <a:pt x="685800" y="0"/>
                </a:cubicBezTo>
                <a:cubicBezTo>
                  <a:pt x="954142" y="211"/>
                  <a:pt x="1166785" y="22353"/>
                  <a:pt x="1371600" y="0"/>
                </a:cubicBezTo>
                <a:cubicBezTo>
                  <a:pt x="1370996" y="3142"/>
                  <a:pt x="1371820" y="8880"/>
                  <a:pt x="1371600" y="13716"/>
                </a:cubicBezTo>
                <a:cubicBezTo>
                  <a:pt x="1106837" y="28424"/>
                  <a:pt x="1032834" y="20364"/>
                  <a:pt x="713232" y="13716"/>
                </a:cubicBezTo>
                <a:cubicBezTo>
                  <a:pt x="399250" y="-7822"/>
                  <a:pt x="277176" y="48782"/>
                  <a:pt x="0" y="13716"/>
                </a:cubicBezTo>
                <a:cubicBezTo>
                  <a:pt x="310" y="7052"/>
                  <a:pt x="119" y="6101"/>
                  <a:pt x="0" y="0"/>
                </a:cubicBezTo>
                <a:close/>
              </a:path>
              <a:path w="1371600" h="13716" extrusionOk="0">
                <a:moveTo>
                  <a:pt x="0" y="0"/>
                </a:moveTo>
                <a:cubicBezTo>
                  <a:pt x="168171" y="-27104"/>
                  <a:pt x="522270" y="7661"/>
                  <a:pt x="644652" y="0"/>
                </a:cubicBezTo>
                <a:cubicBezTo>
                  <a:pt x="812772" y="-55512"/>
                  <a:pt x="1098507" y="70876"/>
                  <a:pt x="1371600" y="0"/>
                </a:cubicBezTo>
                <a:cubicBezTo>
                  <a:pt x="1372276" y="6444"/>
                  <a:pt x="1371882" y="10524"/>
                  <a:pt x="1371600" y="13716"/>
                </a:cubicBezTo>
                <a:cubicBezTo>
                  <a:pt x="1195700" y="-500"/>
                  <a:pt x="896159" y="12360"/>
                  <a:pt x="713232" y="13716"/>
                </a:cubicBezTo>
                <a:cubicBezTo>
                  <a:pt x="556279" y="-18909"/>
                  <a:pt x="248593" y="33389"/>
                  <a:pt x="0" y="13716"/>
                </a:cubicBezTo>
                <a:cubicBezTo>
                  <a:pt x="708" y="8775"/>
                  <a:pt x="205" y="3193"/>
                  <a:pt x="0" y="0"/>
                </a:cubicBezTo>
                <a:close/>
              </a:path>
              <a:path w="1371600" h="13716" fill="none" extrusionOk="0">
                <a:moveTo>
                  <a:pt x="0" y="0"/>
                </a:moveTo>
                <a:cubicBezTo>
                  <a:pt x="244262" y="19623"/>
                  <a:pt x="384306" y="-36563"/>
                  <a:pt x="685800" y="0"/>
                </a:cubicBezTo>
                <a:cubicBezTo>
                  <a:pt x="948860" y="14963"/>
                  <a:pt x="1224146" y="-8100"/>
                  <a:pt x="1371600" y="0"/>
                </a:cubicBezTo>
                <a:cubicBezTo>
                  <a:pt x="1371106" y="3035"/>
                  <a:pt x="1371590" y="7528"/>
                  <a:pt x="1371600" y="13716"/>
                </a:cubicBezTo>
                <a:cubicBezTo>
                  <a:pt x="1096935" y="20595"/>
                  <a:pt x="1028598" y="23761"/>
                  <a:pt x="713232" y="13716"/>
                </a:cubicBezTo>
                <a:cubicBezTo>
                  <a:pt x="397901" y="-1585"/>
                  <a:pt x="274098" y="18066"/>
                  <a:pt x="0" y="13716"/>
                </a:cubicBezTo>
                <a:cubicBezTo>
                  <a:pt x="190" y="7214"/>
                  <a:pt x="-13" y="5978"/>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09" name="Google Shape;709;p62"/>
          <p:cNvSpPr txBox="1"/>
          <p:nvPr/>
        </p:nvSpPr>
        <p:spPr>
          <a:xfrm>
            <a:off x="3685032" y="5181600"/>
            <a:ext cx="4978908" cy="914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Walk children to/from gate</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Staff at gate to check in on clipboards</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Playground rules taught to children</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End of day and beginning of day – smooth transition time</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Please make sure siblings are supervised –mixed ages playing</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Keeping children safe #1 job </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Rocks/sand/mulch left in proper areas</a:t>
            </a:r>
            <a:endParaRPr/>
          </a:p>
          <a:p>
            <a:pPr marL="0" marR="0" lvl="0" indent="0" algn="l" rtl="0">
              <a:lnSpc>
                <a:spcPct val="90000"/>
              </a:lnSpc>
              <a:spcBef>
                <a:spcPts val="60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Shoes fill with sand – sneakers are great!</a:t>
            </a:r>
            <a:endParaRPr/>
          </a:p>
          <a:p>
            <a:pPr marL="0" marR="0" lvl="0" indent="0" algn="l" rtl="0">
              <a:lnSpc>
                <a:spcPct val="90000"/>
              </a:lnSpc>
              <a:spcBef>
                <a:spcPts val="60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713"/>
        <p:cNvGrpSpPr/>
        <p:nvPr/>
      </p:nvGrpSpPr>
      <p:grpSpPr>
        <a:xfrm>
          <a:off x="0" y="0"/>
          <a:ext cx="0" cy="0"/>
          <a:chOff x="0" y="0"/>
          <a:chExt cx="0" cy="0"/>
        </a:xfrm>
      </p:grpSpPr>
      <p:sp>
        <p:nvSpPr>
          <p:cNvPr id="714" name="Google Shape;714;p63"/>
          <p:cNvSpPr/>
          <p:nvPr/>
        </p:nvSpPr>
        <p:spPr>
          <a:xfrm>
            <a:off x="0" y="0"/>
            <a:ext cx="9141714" cy="68580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15" name="Google Shape;715;p63"/>
          <p:cNvSpPr txBox="1">
            <a:spLocks noGrp="1"/>
          </p:cNvSpPr>
          <p:nvPr>
            <p:ph type="title"/>
          </p:nvPr>
        </p:nvSpPr>
        <p:spPr>
          <a:xfrm>
            <a:off x="480060" y="325369"/>
            <a:ext cx="3276451"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700"/>
              <a:buFont typeface="Calibri"/>
              <a:buNone/>
            </a:pPr>
            <a:r>
              <a:rPr lang="en-US" sz="4700"/>
              <a:t>Bike Path</a:t>
            </a:r>
            <a:endParaRPr/>
          </a:p>
        </p:txBody>
      </p:sp>
      <p:sp>
        <p:nvSpPr>
          <p:cNvPr id="716" name="Google Shape;716;p63"/>
          <p:cNvSpPr/>
          <p:nvPr/>
        </p:nvSpPr>
        <p:spPr>
          <a:xfrm>
            <a:off x="480060" y="2586994"/>
            <a:ext cx="2606040" cy="18288"/>
          </a:xfrm>
          <a:custGeom>
            <a:avLst/>
            <a:gdLst/>
            <a:ahLst/>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17" name="Google Shape;717;p63"/>
          <p:cNvSpPr txBox="1"/>
          <p:nvPr/>
        </p:nvSpPr>
        <p:spPr>
          <a:xfrm>
            <a:off x="480060" y="2872899"/>
            <a:ext cx="3182691" cy="3320668"/>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chemeClr val="lt1"/>
              </a:buClr>
              <a:buSzPct val="100000"/>
              <a:buFont typeface="Arial"/>
              <a:buChar char="•"/>
            </a:pPr>
            <a:r>
              <a:rPr lang="en-US" sz="2400">
                <a:solidFill>
                  <a:schemeClr val="lt1"/>
                </a:solidFill>
                <a:latin typeface="Calibri"/>
                <a:ea typeface="Calibri"/>
                <a:cs typeface="Calibri"/>
                <a:sym typeface="Calibri"/>
              </a:rPr>
              <a:t>Bring helmet, fitted, labeled – must be worn if riding</a:t>
            </a:r>
            <a:endParaRPr/>
          </a:p>
          <a:p>
            <a:pPr marL="0" marR="0" lvl="0" indent="0" algn="l" rtl="0">
              <a:lnSpc>
                <a:spcPct val="90000"/>
              </a:lnSpc>
              <a:spcBef>
                <a:spcPts val="600"/>
              </a:spcBef>
              <a:spcAft>
                <a:spcPts val="0"/>
              </a:spcAft>
              <a:buClr>
                <a:schemeClr val="lt1"/>
              </a:buClr>
              <a:buSzPct val="100000"/>
              <a:buFont typeface="Arial"/>
              <a:buChar char="•"/>
            </a:pPr>
            <a:r>
              <a:rPr lang="en-US" sz="2400">
                <a:solidFill>
                  <a:schemeClr val="lt1"/>
                </a:solidFill>
                <a:latin typeface="Calibri"/>
                <a:ea typeface="Calibri"/>
                <a:cs typeface="Calibri"/>
                <a:sym typeface="Calibri"/>
              </a:rPr>
              <a:t>Bike path closed at drop off recess and when weather dictates</a:t>
            </a:r>
            <a:endParaRPr/>
          </a:p>
          <a:p>
            <a:pPr marL="0" marR="0" lvl="0" indent="0" algn="l" rtl="0">
              <a:lnSpc>
                <a:spcPct val="90000"/>
              </a:lnSpc>
              <a:spcBef>
                <a:spcPts val="600"/>
              </a:spcBef>
              <a:spcAft>
                <a:spcPts val="0"/>
              </a:spcAft>
              <a:buClr>
                <a:schemeClr val="lt1"/>
              </a:buClr>
              <a:buSzPct val="100000"/>
              <a:buFont typeface="Arial"/>
              <a:buChar char="•"/>
            </a:pPr>
            <a:r>
              <a:rPr lang="en-US" sz="2400">
                <a:solidFill>
                  <a:schemeClr val="lt1"/>
                </a:solidFill>
                <a:latin typeface="Calibri"/>
                <a:ea typeface="Calibri"/>
                <a:cs typeface="Calibri"/>
                <a:sym typeface="Calibri"/>
              </a:rPr>
              <a:t>Bringing own bikes</a:t>
            </a:r>
            <a:endParaRPr/>
          </a:p>
          <a:p>
            <a:pPr marL="0" marR="0" lvl="0" indent="0" algn="l" rtl="0">
              <a:lnSpc>
                <a:spcPct val="90000"/>
              </a:lnSpc>
              <a:spcBef>
                <a:spcPts val="600"/>
              </a:spcBef>
              <a:spcAft>
                <a:spcPts val="0"/>
              </a:spcAft>
              <a:buClr>
                <a:schemeClr val="lt1"/>
              </a:buClr>
              <a:buSzPct val="100000"/>
              <a:buFont typeface="Arial"/>
              <a:buChar char="•"/>
            </a:pPr>
            <a:r>
              <a:rPr lang="en-US" sz="2400">
                <a:solidFill>
                  <a:schemeClr val="lt1"/>
                </a:solidFill>
                <a:latin typeface="Calibri"/>
                <a:ea typeface="Calibri"/>
                <a:cs typeface="Calibri"/>
                <a:sym typeface="Calibri"/>
              </a:rPr>
              <a:t>No walking on path if riders are present</a:t>
            </a:r>
            <a:endParaRPr/>
          </a:p>
          <a:p>
            <a:pPr marL="0" marR="0" lvl="0" indent="0" algn="l" rtl="0">
              <a:lnSpc>
                <a:spcPct val="90000"/>
              </a:lnSpc>
              <a:spcBef>
                <a:spcPts val="600"/>
              </a:spcBef>
              <a:spcAft>
                <a:spcPts val="0"/>
              </a:spcAft>
              <a:buClr>
                <a:schemeClr val="lt1"/>
              </a:buClr>
              <a:buSzPct val="100000"/>
              <a:buFont typeface="Arial"/>
              <a:buChar char="•"/>
            </a:pPr>
            <a:r>
              <a:rPr lang="en-US" sz="2400">
                <a:solidFill>
                  <a:schemeClr val="lt1"/>
                </a:solidFill>
                <a:latin typeface="Calibri"/>
                <a:ea typeface="Calibri"/>
                <a:cs typeface="Calibri"/>
                <a:sym typeface="Calibri"/>
              </a:rPr>
              <a:t>No pushing trucks on path</a:t>
            </a:r>
            <a:endParaRPr/>
          </a:p>
        </p:txBody>
      </p:sp>
      <p:pic>
        <p:nvPicPr>
          <p:cNvPr id="718" name="Google Shape;718;p63"/>
          <p:cNvPicPr preferRelativeResize="0">
            <a:picLocks noGrp="1"/>
          </p:cNvPicPr>
          <p:nvPr>
            <p:ph type="body" idx="1"/>
          </p:nvPr>
        </p:nvPicPr>
        <p:blipFill rotWithShape="1">
          <a:blip r:embed="rId3">
            <a:alphaModFix/>
          </a:blip>
          <a:srcRect l="5532" r="14040" b="-1"/>
          <a:stretch/>
        </p:blipFill>
        <p:spPr>
          <a:xfrm>
            <a:off x="3983776" y="10"/>
            <a:ext cx="5159081" cy="685799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3"/>
        <p:cNvGrpSpPr/>
        <p:nvPr/>
      </p:nvGrpSpPr>
      <p:grpSpPr>
        <a:xfrm>
          <a:off x="0" y="0"/>
          <a:ext cx="0" cy="0"/>
          <a:chOff x="0" y="0"/>
          <a:chExt cx="0" cy="0"/>
        </a:xfrm>
      </p:grpSpPr>
      <p:sp>
        <p:nvSpPr>
          <p:cNvPr id="724" name="Google Shape;724;p64"/>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5" name="Google Shape;725;p64"/>
          <p:cNvSpPr txBox="1">
            <a:spLocks noGrp="1"/>
          </p:cNvSpPr>
          <p:nvPr>
            <p:ph type="title"/>
          </p:nvPr>
        </p:nvSpPr>
        <p:spPr>
          <a:xfrm>
            <a:off x="482600" y="321734"/>
            <a:ext cx="817879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Clothing</a:t>
            </a:r>
            <a:endParaRPr/>
          </a:p>
        </p:txBody>
      </p:sp>
      <p:sp>
        <p:nvSpPr>
          <p:cNvPr id="726" name="Google Shape;726;p64"/>
          <p:cNvSpPr txBox="1">
            <a:spLocks noGrp="1"/>
          </p:cNvSpPr>
          <p:nvPr>
            <p:ph type="body" idx="1"/>
          </p:nvPr>
        </p:nvSpPr>
        <p:spPr>
          <a:xfrm>
            <a:off x="679579" y="1367275"/>
            <a:ext cx="3006288" cy="4393982"/>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700"/>
              <a:buChar char="•"/>
            </a:pPr>
            <a:r>
              <a:rPr lang="en-US" sz="1700" dirty="0"/>
              <a:t>Labeled please</a:t>
            </a:r>
            <a:endParaRPr dirty="0"/>
          </a:p>
          <a:p>
            <a:pPr marL="228600" lvl="0" indent="-228600" algn="l" rtl="0">
              <a:lnSpc>
                <a:spcPct val="90000"/>
              </a:lnSpc>
              <a:spcBef>
                <a:spcPts val="1000"/>
              </a:spcBef>
              <a:spcAft>
                <a:spcPts val="0"/>
              </a:spcAft>
              <a:buClr>
                <a:schemeClr val="dk1"/>
              </a:buClr>
              <a:buSzPts val="1700"/>
              <a:buChar char="•"/>
            </a:pPr>
            <a:r>
              <a:rPr lang="en-US" sz="1700" dirty="0"/>
              <a:t>Comfortable clothing </a:t>
            </a:r>
            <a:endParaRPr dirty="0"/>
          </a:p>
          <a:p>
            <a:pPr marL="228600" lvl="0" indent="-228600" algn="l" rtl="0">
              <a:lnSpc>
                <a:spcPct val="90000"/>
              </a:lnSpc>
              <a:spcBef>
                <a:spcPts val="1000"/>
              </a:spcBef>
              <a:spcAft>
                <a:spcPts val="0"/>
              </a:spcAft>
              <a:buClr>
                <a:schemeClr val="dk1"/>
              </a:buClr>
              <a:buSzPts val="1700"/>
              <a:buChar char="•"/>
            </a:pPr>
            <a:r>
              <a:rPr lang="en-US" sz="1700" dirty="0"/>
              <a:t>Please send hats, coats, mittens, boots, and shoes for students to change into in cold weather – extras if you have them </a:t>
            </a:r>
            <a:endParaRPr dirty="0"/>
          </a:p>
          <a:p>
            <a:pPr marL="228600" lvl="0" indent="-228600" algn="l" rtl="0">
              <a:lnSpc>
                <a:spcPct val="90000"/>
              </a:lnSpc>
              <a:spcBef>
                <a:spcPts val="1000"/>
              </a:spcBef>
              <a:spcAft>
                <a:spcPts val="0"/>
              </a:spcAft>
              <a:buClr>
                <a:schemeClr val="dk1"/>
              </a:buClr>
              <a:buSzPts val="1700"/>
              <a:buChar char="•"/>
            </a:pPr>
            <a:r>
              <a:rPr lang="en-US" sz="1700" dirty="0"/>
              <a:t> Extra change of clothes</a:t>
            </a:r>
            <a:endParaRPr dirty="0"/>
          </a:p>
          <a:p>
            <a:pPr marL="228600" lvl="0" indent="-228600" algn="l" rtl="0">
              <a:lnSpc>
                <a:spcPct val="90000"/>
              </a:lnSpc>
              <a:spcBef>
                <a:spcPts val="1000"/>
              </a:spcBef>
              <a:spcAft>
                <a:spcPts val="0"/>
              </a:spcAft>
              <a:buClr>
                <a:schemeClr val="dk1"/>
              </a:buClr>
              <a:buSzPts val="1700"/>
              <a:buChar char="•"/>
            </a:pPr>
            <a:r>
              <a:rPr lang="en-US" sz="1700" dirty="0"/>
              <a:t>No pull-ups</a:t>
            </a:r>
            <a:endParaRPr dirty="0"/>
          </a:p>
          <a:p>
            <a:pPr marL="228600" lvl="0" indent="-228600" algn="l" rtl="0">
              <a:lnSpc>
                <a:spcPct val="90000"/>
              </a:lnSpc>
              <a:spcBef>
                <a:spcPts val="1000"/>
              </a:spcBef>
              <a:spcAft>
                <a:spcPts val="0"/>
              </a:spcAft>
              <a:buClr>
                <a:schemeClr val="dk1"/>
              </a:buClr>
              <a:buSzPts val="1700"/>
              <a:buChar char="•"/>
            </a:pPr>
            <a:r>
              <a:rPr lang="en-US" sz="1700" dirty="0"/>
              <a:t>Slippers/indoor shoes</a:t>
            </a:r>
            <a:endParaRPr dirty="0"/>
          </a:p>
          <a:p>
            <a:pPr marL="228600" lvl="0" indent="-228600" algn="l" rtl="0">
              <a:lnSpc>
                <a:spcPct val="90000"/>
              </a:lnSpc>
              <a:spcBef>
                <a:spcPts val="1000"/>
              </a:spcBef>
              <a:spcAft>
                <a:spcPts val="0"/>
              </a:spcAft>
              <a:buClr>
                <a:schemeClr val="dk1"/>
              </a:buClr>
              <a:buSzPts val="1700"/>
              <a:buChar char="•"/>
            </a:pPr>
            <a:r>
              <a:rPr lang="en-US" sz="1700" dirty="0"/>
              <a:t>Lost and found in office</a:t>
            </a:r>
            <a:endParaRPr dirty="0"/>
          </a:p>
          <a:p>
            <a:pPr marL="228600" lvl="0" indent="-228600" algn="l" rtl="0">
              <a:lnSpc>
                <a:spcPct val="90000"/>
              </a:lnSpc>
              <a:spcBef>
                <a:spcPts val="1000"/>
              </a:spcBef>
              <a:spcAft>
                <a:spcPts val="0"/>
              </a:spcAft>
              <a:buClr>
                <a:schemeClr val="dk1"/>
              </a:buClr>
              <a:buSzPts val="1700"/>
              <a:buChar char="•"/>
            </a:pPr>
            <a:r>
              <a:rPr lang="en-US" sz="1700" dirty="0"/>
              <a:t>Bathroom accidents  </a:t>
            </a:r>
            <a:endParaRPr dirty="0"/>
          </a:p>
          <a:p>
            <a:pPr marL="228600" lvl="0" indent="-228600" algn="l" rtl="0">
              <a:lnSpc>
                <a:spcPct val="90000"/>
              </a:lnSpc>
              <a:spcBef>
                <a:spcPts val="1000"/>
              </a:spcBef>
              <a:spcAft>
                <a:spcPts val="0"/>
              </a:spcAft>
              <a:buClr>
                <a:schemeClr val="dk1"/>
              </a:buClr>
              <a:buSzPts val="1700"/>
              <a:buChar char="•"/>
            </a:pPr>
            <a:r>
              <a:rPr lang="en-US" sz="1700" dirty="0"/>
              <a:t>Sneakers left here for walking, PE, etc. </a:t>
            </a:r>
          </a:p>
          <a:p>
            <a:pPr marL="228600" lvl="0" indent="-228600" algn="l" rtl="0">
              <a:lnSpc>
                <a:spcPct val="90000"/>
              </a:lnSpc>
              <a:spcBef>
                <a:spcPts val="1000"/>
              </a:spcBef>
              <a:spcAft>
                <a:spcPts val="0"/>
              </a:spcAft>
              <a:buClr>
                <a:schemeClr val="dk1"/>
              </a:buClr>
              <a:buSzPts val="1700"/>
              <a:buChar char="•"/>
            </a:pPr>
            <a:r>
              <a:rPr lang="en-US" sz="1700" dirty="0"/>
              <a:t>Lost and Found in the office</a:t>
            </a:r>
            <a:endParaRPr dirty="0"/>
          </a:p>
        </p:txBody>
      </p:sp>
      <p:grpSp>
        <p:nvGrpSpPr>
          <p:cNvPr id="727" name="Google Shape;727;p64"/>
          <p:cNvGrpSpPr/>
          <p:nvPr/>
        </p:nvGrpSpPr>
        <p:grpSpPr>
          <a:xfrm>
            <a:off x="0" y="4601497"/>
            <a:ext cx="760545" cy="2017580"/>
            <a:chOff x="0" y="4601497"/>
            <a:chExt cx="1014060" cy="2017580"/>
          </a:xfrm>
        </p:grpSpPr>
        <p:sp>
          <p:nvSpPr>
            <p:cNvPr id="728" name="Google Shape;728;p64"/>
            <p:cNvSpPr/>
            <p:nvPr/>
          </p:nvSpPr>
          <p:spPr>
            <a:xfrm rot="5400000">
              <a:off x="-50176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9" name="Google Shape;729;p64"/>
            <p:cNvSpPr/>
            <p:nvPr/>
          </p:nvSpPr>
          <p:spPr>
            <a:xfrm rot="2700000">
              <a:off x="42791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pic>
        <p:nvPicPr>
          <p:cNvPr id="730" name="Google Shape;730;p64" descr="MPj04386260000[1]"/>
          <p:cNvPicPr preferRelativeResize="0"/>
          <p:nvPr/>
        </p:nvPicPr>
        <p:blipFill rotWithShape="1">
          <a:blip r:embed="rId3">
            <a:alphaModFix/>
          </a:blip>
          <a:srcRect l="56573" r="5025" b="2"/>
          <a:stretch/>
        </p:blipFill>
        <p:spPr>
          <a:xfrm>
            <a:off x="5210804" y="1782981"/>
            <a:ext cx="2211280" cy="4361892"/>
          </a:xfrm>
          <a:prstGeom prst="rect">
            <a:avLst/>
          </a:prstGeom>
          <a:noFill/>
          <a:ln>
            <a:noFill/>
          </a:ln>
        </p:spPr>
      </p:pic>
      <p:grpSp>
        <p:nvGrpSpPr>
          <p:cNvPr id="731" name="Google Shape;731;p64"/>
          <p:cNvGrpSpPr/>
          <p:nvPr/>
        </p:nvGrpSpPr>
        <p:grpSpPr>
          <a:xfrm>
            <a:off x="8414467" y="1"/>
            <a:ext cx="729532" cy="1935307"/>
            <a:chOff x="10918968" y="713127"/>
            <a:chExt cx="1273032" cy="2532832"/>
          </a:xfrm>
        </p:grpSpPr>
        <p:sp>
          <p:nvSpPr>
            <p:cNvPr id="732" name="Google Shape;732;p64"/>
            <p:cNvSpPr/>
            <p:nvPr/>
          </p:nvSpPr>
          <p:spPr>
            <a:xfrm rot="2700000">
              <a:off x="11052629" y="2120024"/>
              <a:ext cx="645368" cy="645368"/>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33" name="Google Shape;733;p64"/>
            <p:cNvSpPr/>
            <p:nvPr/>
          </p:nvSpPr>
          <p:spPr>
            <a:xfrm rot="-5400000">
              <a:off x="10289068" y="1343027"/>
              <a:ext cx="2532832" cy="1273032"/>
            </a:xfrm>
            <a:prstGeom prst="triangle">
              <a:avLst>
                <a:gd name="adj" fmla="val 5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8"/>
        <p:cNvGrpSpPr/>
        <p:nvPr/>
      </p:nvGrpSpPr>
      <p:grpSpPr>
        <a:xfrm>
          <a:off x="0" y="0"/>
          <a:ext cx="0" cy="0"/>
          <a:chOff x="0" y="0"/>
          <a:chExt cx="0" cy="0"/>
        </a:xfrm>
      </p:grpSpPr>
      <p:sp>
        <p:nvSpPr>
          <p:cNvPr id="739" name="Google Shape;739;p65"/>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40" name="Google Shape;740;p65"/>
          <p:cNvSpPr txBox="1">
            <a:spLocks noGrp="1"/>
          </p:cNvSpPr>
          <p:nvPr>
            <p:ph type="title"/>
          </p:nvPr>
        </p:nvSpPr>
        <p:spPr>
          <a:xfrm>
            <a:off x="3490080" y="321734"/>
            <a:ext cx="517131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Illness Policy</a:t>
            </a:r>
            <a:endParaRPr/>
          </a:p>
        </p:txBody>
      </p:sp>
      <p:pic>
        <p:nvPicPr>
          <p:cNvPr id="741" name="Google Shape;741;p65" descr="MPj04393330000[1]"/>
          <p:cNvPicPr preferRelativeResize="0"/>
          <p:nvPr/>
        </p:nvPicPr>
        <p:blipFill rotWithShape="1">
          <a:blip r:embed="rId3">
            <a:alphaModFix/>
          </a:blip>
          <a:srcRect/>
          <a:stretch/>
        </p:blipFill>
        <p:spPr>
          <a:xfrm>
            <a:off x="482600" y="1618605"/>
            <a:ext cx="2561709" cy="3620788"/>
          </a:xfrm>
          <a:prstGeom prst="rect">
            <a:avLst/>
          </a:prstGeom>
          <a:noFill/>
          <a:ln>
            <a:noFill/>
          </a:ln>
        </p:spPr>
      </p:pic>
      <p:grpSp>
        <p:nvGrpSpPr>
          <p:cNvPr id="742" name="Google Shape;742;p65"/>
          <p:cNvGrpSpPr/>
          <p:nvPr/>
        </p:nvGrpSpPr>
        <p:grpSpPr>
          <a:xfrm flipH="1">
            <a:off x="0" y="0"/>
            <a:ext cx="822961" cy="1097280"/>
            <a:chOff x="11094719" y="0"/>
            <a:chExt cx="1097281" cy="1097280"/>
          </a:xfrm>
        </p:grpSpPr>
        <p:sp>
          <p:nvSpPr>
            <p:cNvPr id="743" name="Google Shape;743;p65"/>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44" name="Google Shape;744;p65"/>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745" name="Google Shape;745;p65"/>
          <p:cNvSpPr txBox="1">
            <a:spLocks noGrp="1"/>
          </p:cNvSpPr>
          <p:nvPr>
            <p:ph type="body" idx="1"/>
          </p:nvPr>
        </p:nvSpPr>
        <p:spPr>
          <a:xfrm>
            <a:off x="3490080" y="1782981"/>
            <a:ext cx="5171319" cy="439398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200"/>
              <a:buChar char="•"/>
            </a:pPr>
            <a:r>
              <a:rPr lang="en-US" sz="1200" dirty="0"/>
              <a:t>Illnesses are outlined in parent handbook</a:t>
            </a:r>
            <a:endParaRPr dirty="0"/>
          </a:p>
          <a:p>
            <a:pPr marL="228600" lvl="0" indent="-228600" algn="l" rtl="0">
              <a:lnSpc>
                <a:spcPct val="90000"/>
              </a:lnSpc>
              <a:spcBef>
                <a:spcPts val="1000"/>
              </a:spcBef>
              <a:spcAft>
                <a:spcPts val="0"/>
              </a:spcAft>
              <a:buClr>
                <a:schemeClr val="dk1"/>
              </a:buClr>
              <a:buSzPts val="1200"/>
              <a:buChar char="•"/>
            </a:pPr>
            <a:r>
              <a:rPr lang="en-US" sz="1200" dirty="0"/>
              <a:t>All illnesses: 24 fever free without medications, symptom free</a:t>
            </a:r>
            <a:endParaRPr dirty="0"/>
          </a:p>
          <a:p>
            <a:pPr marL="228600" lvl="0" indent="-228600" algn="l" rtl="0">
              <a:lnSpc>
                <a:spcPct val="90000"/>
              </a:lnSpc>
              <a:spcBef>
                <a:spcPts val="1000"/>
              </a:spcBef>
              <a:spcAft>
                <a:spcPts val="0"/>
              </a:spcAft>
              <a:buClr>
                <a:schemeClr val="dk1"/>
              </a:buClr>
              <a:buSzPts val="1200"/>
              <a:buChar char="•"/>
            </a:pPr>
            <a:r>
              <a:rPr lang="en-US" sz="1200" dirty="0"/>
              <a:t>Please do not medicate for fever/vomiting/heavy cough and then send to school, medication wears off and symptoms reappear</a:t>
            </a:r>
            <a:endParaRPr dirty="0"/>
          </a:p>
          <a:p>
            <a:pPr marL="228600" lvl="0" indent="-228600" algn="l" rtl="0">
              <a:lnSpc>
                <a:spcPct val="90000"/>
              </a:lnSpc>
              <a:spcBef>
                <a:spcPts val="1000"/>
              </a:spcBef>
              <a:spcAft>
                <a:spcPts val="0"/>
              </a:spcAft>
              <a:buClr>
                <a:schemeClr val="dk1"/>
              </a:buClr>
              <a:buSzPts val="1200"/>
              <a:buChar char="•"/>
            </a:pPr>
            <a:r>
              <a:rPr lang="en-US" sz="1200" dirty="0"/>
              <a:t>If someone in household has been diagnosed or exposed, comply with public health orders for isolation/quarantine/testing (do not attend school if positive)</a:t>
            </a:r>
            <a:endParaRPr dirty="0"/>
          </a:p>
          <a:p>
            <a:pPr marL="228600" lvl="0" indent="-228600" algn="l" rtl="0">
              <a:lnSpc>
                <a:spcPct val="90000"/>
              </a:lnSpc>
              <a:spcBef>
                <a:spcPts val="1000"/>
              </a:spcBef>
              <a:spcAft>
                <a:spcPts val="0"/>
              </a:spcAft>
              <a:buClr>
                <a:schemeClr val="dk1"/>
              </a:buClr>
              <a:buSzPts val="1200"/>
              <a:buChar char="•"/>
            </a:pPr>
            <a:r>
              <a:rPr lang="en-US" sz="1200" dirty="0"/>
              <a:t>Teachers will call parents immediately and send a student home if they observe symptoms of illness during the school day.   Need to have children picked up asap (within 30 minutes).  </a:t>
            </a:r>
            <a:endParaRPr dirty="0"/>
          </a:p>
          <a:p>
            <a:pPr marL="228600" lvl="0" indent="-228600" algn="l" rtl="0">
              <a:lnSpc>
                <a:spcPct val="90000"/>
              </a:lnSpc>
              <a:spcBef>
                <a:spcPts val="1000"/>
              </a:spcBef>
              <a:spcAft>
                <a:spcPts val="0"/>
              </a:spcAft>
              <a:buClr>
                <a:schemeClr val="dk1"/>
              </a:buClr>
              <a:buSzPts val="1200"/>
              <a:buChar char="•"/>
            </a:pPr>
            <a:r>
              <a:rPr lang="en-US" sz="1200" dirty="0"/>
              <a:t>If the child requires antibiotics for treatment of any illness, please keep the child out of school until the child has been on the antibiotic for a minimum of 24 hours.  </a:t>
            </a:r>
            <a:endParaRPr dirty="0"/>
          </a:p>
          <a:p>
            <a:pPr marL="228600" lvl="0" indent="-228600" algn="l" rtl="0">
              <a:lnSpc>
                <a:spcPct val="90000"/>
              </a:lnSpc>
              <a:spcBef>
                <a:spcPts val="1000"/>
              </a:spcBef>
              <a:spcAft>
                <a:spcPts val="0"/>
              </a:spcAft>
              <a:buClr>
                <a:schemeClr val="dk1"/>
              </a:buClr>
              <a:buSzPts val="1200"/>
              <a:buChar char="•"/>
            </a:pPr>
            <a:r>
              <a:rPr lang="en-US" sz="1200" dirty="0"/>
              <a:t>If not well enough to participate in scheduled activities – recess, swimming, </a:t>
            </a:r>
            <a:r>
              <a:rPr lang="en-US" sz="1200" dirty="0" err="1"/>
              <a:t>etc</a:t>
            </a:r>
            <a:r>
              <a:rPr lang="en-US" sz="1200" dirty="0"/>
              <a:t>, then not well enough for school – no extra staff to monitor indoor recess or one child sitting out of swimming, etc.  </a:t>
            </a:r>
            <a:endParaRPr dirty="0"/>
          </a:p>
          <a:p>
            <a:pPr marL="228600" lvl="0" indent="-228600" algn="l" rtl="0">
              <a:lnSpc>
                <a:spcPct val="90000"/>
              </a:lnSpc>
              <a:spcBef>
                <a:spcPts val="1000"/>
              </a:spcBef>
              <a:spcAft>
                <a:spcPts val="0"/>
              </a:spcAft>
              <a:buClr>
                <a:schemeClr val="dk1"/>
              </a:buClr>
              <a:buSzPts val="1200"/>
              <a:buChar char="•"/>
            </a:pPr>
            <a:r>
              <a:rPr lang="en-US" sz="1200" dirty="0"/>
              <a:t>Exceptions – see Director if short-term accommodations are medically</a:t>
            </a:r>
            <a:endParaRPr dirty="0"/>
          </a:p>
        </p:txBody>
      </p:sp>
      <p:grpSp>
        <p:nvGrpSpPr>
          <p:cNvPr id="746" name="Google Shape;746;p65"/>
          <p:cNvGrpSpPr/>
          <p:nvPr/>
        </p:nvGrpSpPr>
        <p:grpSpPr>
          <a:xfrm>
            <a:off x="8383455" y="4601497"/>
            <a:ext cx="760545" cy="2017580"/>
            <a:chOff x="11177940" y="4601497"/>
            <a:chExt cx="1014060" cy="2017580"/>
          </a:xfrm>
        </p:grpSpPr>
        <p:sp>
          <p:nvSpPr>
            <p:cNvPr id="747" name="Google Shape;747;p65"/>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48" name="Google Shape;748;p65"/>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753"/>
        <p:cNvGrpSpPr/>
        <p:nvPr/>
      </p:nvGrpSpPr>
      <p:grpSpPr>
        <a:xfrm>
          <a:off x="0" y="0"/>
          <a:ext cx="0" cy="0"/>
          <a:chOff x="0" y="0"/>
          <a:chExt cx="0" cy="0"/>
        </a:xfrm>
      </p:grpSpPr>
      <p:sp>
        <p:nvSpPr>
          <p:cNvPr id="754" name="Google Shape;754;p66"/>
          <p:cNvSpPr/>
          <p:nvPr/>
        </p:nvSpPr>
        <p:spPr>
          <a:xfrm>
            <a:off x="0" y="0"/>
            <a:ext cx="3819906"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55" name="Google Shape;755;p66"/>
          <p:cNvSpPr txBox="1">
            <a:spLocks noGrp="1"/>
          </p:cNvSpPr>
          <p:nvPr>
            <p:ph type="title"/>
          </p:nvPr>
        </p:nvSpPr>
        <p:spPr>
          <a:xfrm>
            <a:off x="393550" y="620400"/>
            <a:ext cx="3005400" cy="550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solidFill>
                  <a:schemeClr val="dk1"/>
                </a:solidFill>
              </a:rPr>
              <a:t>Illness Notification</a:t>
            </a:r>
            <a:endParaRPr/>
          </a:p>
        </p:txBody>
      </p:sp>
      <p:grpSp>
        <p:nvGrpSpPr>
          <p:cNvPr id="756" name="Google Shape;756;p66"/>
          <p:cNvGrpSpPr/>
          <p:nvPr/>
        </p:nvGrpSpPr>
        <p:grpSpPr>
          <a:xfrm>
            <a:off x="4101291" y="685800"/>
            <a:ext cx="4697730" cy="5360990"/>
            <a:chOff x="0" y="65408"/>
            <a:chExt cx="4697730" cy="5360990"/>
          </a:xfrm>
        </p:grpSpPr>
        <p:sp>
          <p:nvSpPr>
            <p:cNvPr id="757" name="Google Shape;757;p66"/>
            <p:cNvSpPr/>
            <p:nvPr/>
          </p:nvSpPr>
          <p:spPr>
            <a:xfrm>
              <a:off x="0" y="65408"/>
              <a:ext cx="4697730" cy="1753903"/>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6"/>
            <p:cNvSpPr txBox="1"/>
            <p:nvPr/>
          </p:nvSpPr>
          <p:spPr>
            <a:xfrm>
              <a:off x="85618" y="151026"/>
              <a:ext cx="4526494" cy="1582667"/>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latin typeface="Arial"/>
                  <a:ea typeface="Arial"/>
                  <a:cs typeface="Arial"/>
                  <a:sym typeface="Arial"/>
                </a:rPr>
                <a:t>We will notify parents of a contagious illness</a:t>
              </a:r>
              <a:r>
                <a:rPr lang="en-US" sz="1500">
                  <a:solidFill>
                    <a:schemeClr val="lt1"/>
                  </a:solidFill>
                </a:rPr>
                <a:t> outbreak.</a:t>
              </a:r>
              <a:r>
                <a:rPr lang="en-US" sz="1500">
                  <a:solidFill>
                    <a:schemeClr val="lt1"/>
                  </a:solidFill>
                  <a:latin typeface="Arial"/>
                  <a:ea typeface="Arial"/>
                  <a:cs typeface="Arial"/>
                  <a:sym typeface="Arial"/>
                </a:rPr>
                <a:t> </a:t>
              </a:r>
              <a:endParaRPr/>
            </a:p>
            <a:p>
              <a:pPr marL="0" marR="0" lvl="0" indent="0" algn="l" rtl="0">
                <a:lnSpc>
                  <a:spcPct val="90000"/>
                </a:lnSpc>
                <a:spcBef>
                  <a:spcPts val="525"/>
                </a:spcBef>
                <a:spcAft>
                  <a:spcPts val="0"/>
                </a:spcAft>
                <a:buClr>
                  <a:schemeClr val="lt1"/>
                </a:buClr>
                <a:buSzPts val="1500"/>
                <a:buFont typeface="Arial"/>
                <a:buNone/>
              </a:pPr>
              <a:r>
                <a:rPr lang="en-US" sz="1500">
                  <a:solidFill>
                    <a:schemeClr val="lt1"/>
                  </a:solidFill>
                  <a:latin typeface="Arial"/>
                  <a:ea typeface="Arial"/>
                  <a:cs typeface="Arial"/>
                  <a:sym typeface="Arial"/>
                </a:rPr>
                <a:t>Please notify the school if absent and reason.</a:t>
              </a:r>
              <a:endParaRPr/>
            </a:p>
          </p:txBody>
        </p:sp>
        <p:sp>
          <p:nvSpPr>
            <p:cNvPr id="759" name="Google Shape;759;p66"/>
            <p:cNvSpPr/>
            <p:nvPr/>
          </p:nvSpPr>
          <p:spPr>
            <a:xfrm>
              <a:off x="0" y="1875392"/>
              <a:ext cx="4697730" cy="1753903"/>
            </a:xfrm>
            <a:prstGeom prst="roundRect">
              <a:avLst>
                <a:gd name="adj" fmla="val 16667"/>
              </a:avLst>
            </a:prstGeom>
            <a:solidFill>
              <a:srgbClr val="C47F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6"/>
            <p:cNvSpPr txBox="1"/>
            <p:nvPr/>
          </p:nvSpPr>
          <p:spPr>
            <a:xfrm>
              <a:off x="85618" y="1961010"/>
              <a:ext cx="4526494" cy="1582667"/>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latin typeface="Arial"/>
                  <a:ea typeface="Arial"/>
                  <a:cs typeface="Arial"/>
                  <a:sym typeface="Arial"/>
                </a:rPr>
                <a:t>When any reportable communicable diseases occurs and teachers, staff, or students have been exposed, the School shall immediately advise all staff and parents to allow them to observe for symptoms.  The specific identify of the person(s) infected shall not be revealed except to authorized health authorities if required by law.</a:t>
              </a:r>
              <a:endParaRPr/>
            </a:p>
          </p:txBody>
        </p:sp>
        <p:sp>
          <p:nvSpPr>
            <p:cNvPr id="761" name="Google Shape;761;p66"/>
            <p:cNvSpPr/>
            <p:nvPr/>
          </p:nvSpPr>
          <p:spPr>
            <a:xfrm>
              <a:off x="0" y="3672495"/>
              <a:ext cx="4697730" cy="1753903"/>
            </a:xfrm>
            <a:prstGeom prst="roundRect">
              <a:avLst>
                <a:gd name="adj" fmla="val 16667"/>
              </a:avLst>
            </a:prstGeom>
            <a:solidFill>
              <a:srgbClr val="A4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6"/>
            <p:cNvSpPr txBox="1"/>
            <p:nvPr/>
          </p:nvSpPr>
          <p:spPr>
            <a:xfrm>
              <a:off x="85618" y="3758113"/>
              <a:ext cx="4526494" cy="1582667"/>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US" sz="1500">
                  <a:solidFill>
                    <a:schemeClr val="lt1"/>
                  </a:solidFill>
                  <a:latin typeface="Arial"/>
                  <a:ea typeface="Arial"/>
                  <a:cs typeface="Arial"/>
                  <a:sym typeface="Arial"/>
                </a:rPr>
                <a:t>(Communicable diseases listed in handbook).  Contact tracing by public health would occur.</a:t>
              </a: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7"/>
        <p:cNvGrpSpPr/>
        <p:nvPr/>
      </p:nvGrpSpPr>
      <p:grpSpPr>
        <a:xfrm>
          <a:off x="0" y="0"/>
          <a:ext cx="0" cy="0"/>
          <a:chOff x="0" y="0"/>
          <a:chExt cx="0" cy="0"/>
        </a:xfrm>
      </p:grpSpPr>
      <p:sp>
        <p:nvSpPr>
          <p:cNvPr id="768" name="Google Shape;768;p67"/>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69" name="Google Shape;769;p67"/>
          <p:cNvSpPr txBox="1">
            <a:spLocks noGrp="1"/>
          </p:cNvSpPr>
          <p:nvPr>
            <p:ph type="title"/>
          </p:nvPr>
        </p:nvSpPr>
        <p:spPr>
          <a:xfrm>
            <a:off x="482600" y="321734"/>
            <a:ext cx="817879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Medication Administration</a:t>
            </a:r>
            <a:endParaRPr/>
          </a:p>
        </p:txBody>
      </p:sp>
      <p:sp>
        <p:nvSpPr>
          <p:cNvPr id="770" name="Google Shape;770;p67"/>
          <p:cNvSpPr txBox="1">
            <a:spLocks noGrp="1"/>
          </p:cNvSpPr>
          <p:nvPr>
            <p:ph type="body" idx="1"/>
          </p:nvPr>
        </p:nvSpPr>
        <p:spPr>
          <a:xfrm>
            <a:off x="1018495" y="1802050"/>
            <a:ext cx="3557943" cy="4393982"/>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700"/>
              <a:buFont typeface="Calibri"/>
              <a:buNone/>
            </a:pPr>
            <a:r>
              <a:rPr lang="en-US" sz="1700" i="1"/>
              <a:t>Medication Administration Request</a:t>
            </a:r>
            <a:endParaRPr/>
          </a:p>
          <a:p>
            <a:pPr marL="228600" lvl="0" indent="-228600" algn="l" rtl="0">
              <a:lnSpc>
                <a:spcPct val="90000"/>
              </a:lnSpc>
              <a:spcBef>
                <a:spcPts val="1000"/>
              </a:spcBef>
              <a:spcAft>
                <a:spcPts val="0"/>
              </a:spcAft>
              <a:buClr>
                <a:schemeClr val="dk1"/>
              </a:buClr>
              <a:buSzPts val="1700"/>
              <a:buFont typeface="Calibri"/>
              <a:buNone/>
            </a:pPr>
            <a:endParaRPr sz="1700" i="1"/>
          </a:p>
          <a:p>
            <a:pPr marL="228600" lvl="0" indent="-228600" algn="l" rtl="0">
              <a:lnSpc>
                <a:spcPct val="90000"/>
              </a:lnSpc>
              <a:spcBef>
                <a:spcPts val="1000"/>
              </a:spcBef>
              <a:spcAft>
                <a:spcPts val="0"/>
              </a:spcAft>
              <a:buClr>
                <a:schemeClr val="dk1"/>
              </a:buClr>
              <a:buSzPts val="1700"/>
              <a:buFont typeface="Calibri"/>
              <a:buNone/>
            </a:pPr>
            <a:r>
              <a:rPr lang="en-US" sz="1700" i="1"/>
              <a:t>Complete Instructions Form</a:t>
            </a:r>
            <a:endParaRPr/>
          </a:p>
          <a:p>
            <a:pPr marL="228600" lvl="0" indent="-228600" algn="l" rtl="0">
              <a:lnSpc>
                <a:spcPct val="90000"/>
              </a:lnSpc>
              <a:spcBef>
                <a:spcPts val="1000"/>
              </a:spcBef>
              <a:spcAft>
                <a:spcPts val="0"/>
              </a:spcAft>
              <a:buClr>
                <a:schemeClr val="dk1"/>
              </a:buClr>
              <a:buSzPts val="1700"/>
              <a:buFont typeface="Calibri"/>
              <a:buNone/>
            </a:pPr>
            <a:r>
              <a:rPr lang="en-US" sz="1700" i="1"/>
              <a:t>All medications checked in with staff</a:t>
            </a:r>
            <a:endParaRPr/>
          </a:p>
          <a:p>
            <a:pPr marL="228600" lvl="0" indent="-228600" algn="l" rtl="0">
              <a:lnSpc>
                <a:spcPct val="90000"/>
              </a:lnSpc>
              <a:spcBef>
                <a:spcPts val="1000"/>
              </a:spcBef>
              <a:spcAft>
                <a:spcPts val="0"/>
              </a:spcAft>
              <a:buClr>
                <a:schemeClr val="dk1"/>
              </a:buClr>
              <a:buSzPts val="1700"/>
              <a:buFont typeface="Calibri"/>
              <a:buNone/>
            </a:pPr>
            <a:r>
              <a:rPr lang="en-US" sz="1700" i="1"/>
              <a:t>No medication in cubbies or backpacks – including hand sanitizer, chapsticks, lotions, etc – talk to teacher about storage of products</a:t>
            </a:r>
            <a:endParaRPr/>
          </a:p>
          <a:p>
            <a:pPr marL="228600" lvl="0" indent="-228600" algn="l" rtl="0">
              <a:lnSpc>
                <a:spcPct val="90000"/>
              </a:lnSpc>
              <a:spcBef>
                <a:spcPts val="1000"/>
              </a:spcBef>
              <a:spcAft>
                <a:spcPts val="0"/>
              </a:spcAft>
              <a:buClr>
                <a:schemeClr val="dk1"/>
              </a:buClr>
              <a:buSzPts val="1700"/>
              <a:buFont typeface="Calibri"/>
              <a:buNone/>
            </a:pPr>
            <a:r>
              <a:rPr lang="en-US" sz="1700" i="1"/>
              <a:t>Certified staff will administer</a:t>
            </a:r>
            <a:endParaRPr/>
          </a:p>
          <a:p>
            <a:pPr marL="228600" lvl="0" indent="-228600" algn="l" rtl="0">
              <a:lnSpc>
                <a:spcPct val="90000"/>
              </a:lnSpc>
              <a:spcBef>
                <a:spcPts val="1000"/>
              </a:spcBef>
              <a:spcAft>
                <a:spcPts val="0"/>
              </a:spcAft>
              <a:buClr>
                <a:schemeClr val="dk1"/>
              </a:buClr>
              <a:buSzPts val="1700"/>
              <a:buFont typeface="Calibri"/>
              <a:buNone/>
            </a:pPr>
            <a:r>
              <a:rPr lang="en-US" sz="1700" i="1"/>
              <a:t>Asthma inhalers check these items in with Shelly</a:t>
            </a:r>
            <a:endParaRPr/>
          </a:p>
          <a:p>
            <a:pPr marL="228600" lvl="0" indent="-228600" algn="l" rtl="0">
              <a:lnSpc>
                <a:spcPct val="90000"/>
              </a:lnSpc>
              <a:spcBef>
                <a:spcPts val="1000"/>
              </a:spcBef>
              <a:spcAft>
                <a:spcPts val="0"/>
              </a:spcAft>
              <a:buClr>
                <a:schemeClr val="dk1"/>
              </a:buClr>
              <a:buSzPts val="1700"/>
              <a:buFont typeface="Calibri"/>
              <a:buNone/>
            </a:pPr>
            <a:r>
              <a:rPr lang="en-US" sz="1700" i="1"/>
              <a:t>Allergies – please see Shelly to complete an allergy ER plan and leave EpiPen and/or other meds</a:t>
            </a:r>
            <a:endParaRPr/>
          </a:p>
          <a:p>
            <a:pPr marL="228600" lvl="0" indent="-228600" algn="l" rtl="0">
              <a:lnSpc>
                <a:spcPct val="90000"/>
              </a:lnSpc>
              <a:spcBef>
                <a:spcPts val="1000"/>
              </a:spcBef>
              <a:spcAft>
                <a:spcPts val="0"/>
              </a:spcAft>
              <a:buClr>
                <a:schemeClr val="dk1"/>
              </a:buClr>
              <a:buSzPts val="1700"/>
              <a:buFont typeface="Calibri"/>
              <a:buNone/>
            </a:pPr>
            <a:endParaRPr sz="1700" i="1"/>
          </a:p>
        </p:txBody>
      </p:sp>
      <p:grpSp>
        <p:nvGrpSpPr>
          <p:cNvPr id="771" name="Google Shape;771;p67"/>
          <p:cNvGrpSpPr/>
          <p:nvPr/>
        </p:nvGrpSpPr>
        <p:grpSpPr>
          <a:xfrm>
            <a:off x="0" y="4601497"/>
            <a:ext cx="760545" cy="2017580"/>
            <a:chOff x="0" y="4601497"/>
            <a:chExt cx="1014060" cy="2017580"/>
          </a:xfrm>
        </p:grpSpPr>
        <p:sp>
          <p:nvSpPr>
            <p:cNvPr id="772" name="Google Shape;772;p67"/>
            <p:cNvSpPr/>
            <p:nvPr/>
          </p:nvSpPr>
          <p:spPr>
            <a:xfrm rot="5400000">
              <a:off x="-50176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73" name="Google Shape;773;p67"/>
            <p:cNvSpPr/>
            <p:nvPr/>
          </p:nvSpPr>
          <p:spPr>
            <a:xfrm rot="2700000">
              <a:off x="42791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774" name="Google Shape;774;p67"/>
          <p:cNvGrpSpPr/>
          <p:nvPr/>
        </p:nvGrpSpPr>
        <p:grpSpPr>
          <a:xfrm>
            <a:off x="8414467" y="1"/>
            <a:ext cx="729532" cy="1935307"/>
            <a:chOff x="10918968" y="713127"/>
            <a:chExt cx="1273032" cy="2532832"/>
          </a:xfrm>
        </p:grpSpPr>
        <p:sp>
          <p:nvSpPr>
            <p:cNvPr id="775" name="Google Shape;775;p67"/>
            <p:cNvSpPr/>
            <p:nvPr/>
          </p:nvSpPr>
          <p:spPr>
            <a:xfrm rot="2700000">
              <a:off x="11052629" y="2120024"/>
              <a:ext cx="645368" cy="645368"/>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76" name="Google Shape;776;p67"/>
            <p:cNvSpPr/>
            <p:nvPr/>
          </p:nvSpPr>
          <p:spPr>
            <a:xfrm rot="-5400000">
              <a:off x="10289068" y="1343027"/>
              <a:ext cx="2532832" cy="1273032"/>
            </a:xfrm>
            <a:prstGeom prst="triangle">
              <a:avLst>
                <a:gd name="adj" fmla="val 5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pic>
        <p:nvPicPr>
          <p:cNvPr id="777" name="Google Shape;777;p67" descr="A picture containing text, clipart&#10;&#10;Description automatically generated"/>
          <p:cNvPicPr preferRelativeResize="0"/>
          <p:nvPr/>
        </p:nvPicPr>
        <p:blipFill rotWithShape="1">
          <a:blip r:embed="rId3">
            <a:alphaModFix/>
          </a:blip>
          <a:srcRect/>
          <a:stretch/>
        </p:blipFill>
        <p:spPr>
          <a:xfrm>
            <a:off x="5579191" y="1300235"/>
            <a:ext cx="2352675" cy="28575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9FF99"/>
        </a:solidFill>
        <a:effectLst/>
      </p:bgPr>
    </p:bg>
    <p:spTree>
      <p:nvGrpSpPr>
        <p:cNvPr id="1" name="Shape 782"/>
        <p:cNvGrpSpPr/>
        <p:nvPr/>
      </p:nvGrpSpPr>
      <p:grpSpPr>
        <a:xfrm>
          <a:off x="0" y="0"/>
          <a:ext cx="0" cy="0"/>
          <a:chOff x="0" y="0"/>
          <a:chExt cx="0" cy="0"/>
        </a:xfrm>
      </p:grpSpPr>
      <p:sp>
        <p:nvSpPr>
          <p:cNvPr id="783" name="Google Shape;783;p68"/>
          <p:cNvSpPr txBox="1">
            <a:spLocks noGrp="1"/>
          </p:cNvSpPr>
          <p:nvPr>
            <p:ph type="ctrTitle"/>
          </p:nvPr>
        </p:nvSpPr>
        <p:spPr>
          <a:xfrm>
            <a:off x="603504" y="1445494"/>
            <a:ext cx="2712642" cy="43765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900"/>
              <a:buFont typeface="Calibri"/>
              <a:buNone/>
            </a:pPr>
            <a:r>
              <a:rPr lang="en-US" sz="2900">
                <a:solidFill>
                  <a:schemeClr val="dk1"/>
                </a:solidFill>
                <a:latin typeface="Calibri"/>
                <a:ea typeface="Calibri"/>
                <a:cs typeface="Calibri"/>
                <a:sym typeface="Calibri"/>
              </a:rPr>
              <a:t>Parent Responsibilities</a:t>
            </a:r>
            <a:endParaRPr/>
          </a:p>
        </p:txBody>
      </p:sp>
      <p:sp>
        <p:nvSpPr>
          <p:cNvPr id="784" name="Google Shape;784;p68"/>
          <p:cNvSpPr/>
          <p:nvPr/>
        </p:nvSpPr>
        <p:spPr>
          <a:xfrm>
            <a:off x="3680727" y="0"/>
            <a:ext cx="5460987" cy="6858000"/>
          </a:xfrm>
          <a:custGeom>
            <a:avLst/>
            <a:gdLst/>
            <a:ahLst/>
            <a:cxnLst/>
            <a:rect l="l" t="t" r="r" b="b"/>
            <a:pathLst>
              <a:path w="7281316" h="6858000" extrusionOk="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85" name="Google Shape;785;p68"/>
          <p:cNvSpPr/>
          <p:nvPr/>
        </p:nvSpPr>
        <p:spPr>
          <a:xfrm>
            <a:off x="3892168" y="0"/>
            <a:ext cx="5249546" cy="6858000"/>
          </a:xfrm>
          <a:custGeom>
            <a:avLst/>
            <a:gdLst/>
            <a:ahLst/>
            <a:cxnLst/>
            <a:rect l="l" t="t" r="r" b="b"/>
            <a:pathLst>
              <a:path w="6999394" h="6858000" extrusionOk="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86" name="Google Shape;786;p68"/>
          <p:cNvSpPr txBox="1">
            <a:spLocks noGrp="1"/>
          </p:cNvSpPr>
          <p:nvPr>
            <p:ph type="subTitle" idx="1"/>
          </p:nvPr>
        </p:nvSpPr>
        <p:spPr>
          <a:xfrm>
            <a:off x="4572000" y="1676400"/>
            <a:ext cx="4126375" cy="4188488"/>
          </a:xfrm>
          <a:prstGeom prst="rect">
            <a:avLst/>
          </a:prstGeom>
          <a:noFill/>
          <a:ln>
            <a:noFill/>
          </a:ln>
        </p:spPr>
        <p:txBody>
          <a:bodyPr spcFirstLastPara="1" wrap="square" lIns="91425" tIns="45700" rIns="91425" bIns="45700" anchor="ctr" anchorCtr="0">
            <a:normAutofit fontScale="92500" lnSpcReduction="20000"/>
          </a:bodyPr>
          <a:lstStyle/>
          <a:p>
            <a:pPr marL="0" lvl="0" indent="-31" algn="l" rtl="0">
              <a:lnSpc>
                <a:spcPct val="90000"/>
              </a:lnSpc>
              <a:spcBef>
                <a:spcPts val="0"/>
              </a:spcBef>
              <a:spcAft>
                <a:spcPts val="0"/>
              </a:spcAft>
              <a:buClr>
                <a:schemeClr val="dk1"/>
              </a:buClr>
              <a:buSzPct val="100000"/>
              <a:buFont typeface="Arial"/>
              <a:buChar char="•"/>
            </a:pPr>
            <a:r>
              <a:rPr lang="en-US" sz="1900" b="1" i="1">
                <a:solidFill>
                  <a:schemeClr val="dk1"/>
                </a:solidFill>
              </a:rPr>
              <a:t>Volunteer</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Help Fundraise</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Read Parent Handbook</a:t>
            </a:r>
            <a:endParaRPr sz="1900">
              <a:solidFill>
                <a:schemeClr val="dk1"/>
              </a:solidFill>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Turn in All Required Forms (notes in cubbies with anything missing)</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Returning families – enrollment update form in cubbies</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Attendance</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Comply with school policies</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Communicate with teachers/director</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Read information – newsletters, emails, messages</a:t>
            </a:r>
            <a:endParaRPr/>
          </a:p>
          <a:p>
            <a:pPr marL="0" lvl="0" indent="-31" algn="l" rtl="0">
              <a:lnSpc>
                <a:spcPct val="90000"/>
              </a:lnSpc>
              <a:spcBef>
                <a:spcPts val="1000"/>
              </a:spcBef>
              <a:spcAft>
                <a:spcPts val="0"/>
              </a:spcAft>
              <a:buClr>
                <a:schemeClr val="dk1"/>
              </a:buClr>
              <a:buSzPct val="100000"/>
              <a:buFont typeface="Arial"/>
              <a:buChar char="•"/>
            </a:pPr>
            <a:r>
              <a:rPr lang="en-US" sz="1900" b="1" i="1">
                <a:solidFill>
                  <a:schemeClr val="dk1"/>
                </a:solidFill>
              </a:rPr>
              <a:t>Communicate directly with lead teachers for concerns, or see Shelly. Support staff relay messages</a:t>
            </a:r>
            <a:endParaRPr/>
          </a:p>
          <a:p>
            <a:pPr marL="0" lvl="0" indent="111569" algn="l" rtl="0">
              <a:lnSpc>
                <a:spcPct val="90000"/>
              </a:lnSpc>
              <a:spcBef>
                <a:spcPts val="1000"/>
              </a:spcBef>
              <a:spcAft>
                <a:spcPts val="0"/>
              </a:spcAft>
              <a:buClr>
                <a:schemeClr val="lt1"/>
              </a:buClr>
              <a:buSzPct val="100000"/>
              <a:buFont typeface="Arial"/>
              <a:buNone/>
            </a:pPr>
            <a:endParaRPr sz="1900" b="1" i="1">
              <a:solidFill>
                <a:schemeClr val="dk1"/>
              </a:solidFill>
            </a:endParaRPr>
          </a:p>
          <a:p>
            <a:pPr marL="0" lvl="0" indent="111569" algn="l" rtl="0">
              <a:lnSpc>
                <a:spcPct val="90000"/>
              </a:lnSpc>
              <a:spcBef>
                <a:spcPts val="1000"/>
              </a:spcBef>
              <a:spcAft>
                <a:spcPts val="0"/>
              </a:spcAft>
              <a:buClr>
                <a:schemeClr val="lt1"/>
              </a:buClr>
              <a:buSzPct val="100000"/>
              <a:buFont typeface="Arial"/>
              <a:buNone/>
            </a:pPr>
            <a:endParaRPr sz="1900">
              <a:solidFill>
                <a:schemeClr val="dk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9FF99"/>
        </a:solidFill>
        <a:effectLst/>
      </p:bgPr>
    </p:bg>
    <p:spTree>
      <p:nvGrpSpPr>
        <p:cNvPr id="1" name="Shape 791"/>
        <p:cNvGrpSpPr/>
        <p:nvPr/>
      </p:nvGrpSpPr>
      <p:grpSpPr>
        <a:xfrm>
          <a:off x="0" y="0"/>
          <a:ext cx="0" cy="0"/>
          <a:chOff x="0" y="0"/>
          <a:chExt cx="0" cy="0"/>
        </a:xfrm>
      </p:grpSpPr>
      <p:sp>
        <p:nvSpPr>
          <p:cNvPr id="792" name="Google Shape;792;p69"/>
          <p:cNvSpPr/>
          <p:nvPr/>
        </p:nvSpPr>
        <p:spPr>
          <a:xfrm>
            <a:off x="0" y="0"/>
            <a:ext cx="9141714" cy="6858000"/>
          </a:xfrm>
          <a:prstGeom prst="rect">
            <a:avLst/>
          </a:prstGeom>
          <a:solidFill>
            <a:srgbClr val="99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93" name="Google Shape;793;p69"/>
          <p:cNvSpPr/>
          <p:nvPr/>
        </p:nvSpPr>
        <p:spPr>
          <a:xfrm>
            <a:off x="3106623" y="900814"/>
            <a:ext cx="569713" cy="5710965"/>
          </a:xfrm>
          <a:custGeom>
            <a:avLst/>
            <a:gdLst/>
            <a:ahLst/>
            <a:cxnLst/>
            <a:rect l="l" t="t" r="r" b="b"/>
            <a:pathLst>
              <a:path w="414" h="2447" extrusionOk="0">
                <a:moveTo>
                  <a:pt x="414" y="2447"/>
                </a:moveTo>
                <a:lnTo>
                  <a:pt x="0" y="2247"/>
                </a:lnTo>
                <a:lnTo>
                  <a:pt x="0" y="0"/>
                </a:lnTo>
                <a:lnTo>
                  <a:pt x="414" y="200"/>
                </a:lnTo>
                <a:lnTo>
                  <a:pt x="414" y="2447"/>
                </a:lnTo>
                <a:close/>
              </a:path>
            </a:pathLst>
          </a:custGeom>
          <a:solidFill>
            <a:srgbClr val="2F54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794" name="Google Shape;794;p69"/>
          <p:cNvSpPr/>
          <p:nvPr/>
        </p:nvSpPr>
        <p:spPr>
          <a:xfrm>
            <a:off x="3108327" y="633165"/>
            <a:ext cx="361991" cy="5521414"/>
          </a:xfrm>
          <a:custGeom>
            <a:avLst/>
            <a:gdLst/>
            <a:ahLst/>
            <a:cxnLst/>
            <a:rect l="l" t="t" r="r" b="b"/>
            <a:pathLst>
              <a:path w="209" h="2358" extrusionOk="0">
                <a:moveTo>
                  <a:pt x="209" y="2246"/>
                </a:moveTo>
                <a:lnTo>
                  <a:pt x="0" y="2358"/>
                </a:lnTo>
                <a:lnTo>
                  <a:pt x="0" y="111"/>
                </a:lnTo>
                <a:lnTo>
                  <a:pt x="209" y="0"/>
                </a:lnTo>
                <a:lnTo>
                  <a:pt x="209" y="2246"/>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795" name="Google Shape;795;p69"/>
          <p:cNvSpPr/>
          <p:nvPr/>
        </p:nvSpPr>
        <p:spPr>
          <a:xfrm>
            <a:off x="475965" y="636723"/>
            <a:ext cx="3000047" cy="5257799"/>
          </a:xfrm>
          <a:custGeom>
            <a:avLst/>
            <a:gdLst/>
            <a:ahLst/>
            <a:cxnLst/>
            <a:rect l="l" t="t" r="r" b="b"/>
            <a:pathLst>
              <a:path w="4634682" h="5257799" extrusionOk="0">
                <a:moveTo>
                  <a:pt x="0" y="0"/>
                </a:moveTo>
                <a:lnTo>
                  <a:pt x="4634682" y="0"/>
                </a:lnTo>
                <a:lnTo>
                  <a:pt x="4634682" y="5257799"/>
                </a:lnTo>
                <a:lnTo>
                  <a:pt x="0" y="5257799"/>
                </a:lnTo>
                <a:close/>
              </a:path>
            </a:pathLst>
          </a:custGeom>
          <a:solidFill>
            <a:srgbClr val="1F386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96" name="Google Shape;796;p69"/>
          <p:cNvSpPr txBox="1">
            <a:spLocks noGrp="1"/>
          </p:cNvSpPr>
          <p:nvPr>
            <p:ph type="title"/>
          </p:nvPr>
        </p:nvSpPr>
        <p:spPr>
          <a:xfrm>
            <a:off x="701154" y="982272"/>
            <a:ext cx="2541314" cy="4560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2700"/>
              <a:buFont typeface="Calibri"/>
              <a:buNone/>
            </a:pPr>
            <a:r>
              <a:rPr lang="en-US" sz="2700">
                <a:solidFill>
                  <a:srgbClr val="FFFFFF"/>
                </a:solidFill>
              </a:rPr>
              <a:t>Communication</a:t>
            </a:r>
            <a:endParaRPr/>
          </a:p>
        </p:txBody>
      </p:sp>
      <p:sp>
        <p:nvSpPr>
          <p:cNvPr id="797" name="Google Shape;797;p69"/>
          <p:cNvSpPr/>
          <p:nvPr/>
        </p:nvSpPr>
        <p:spPr>
          <a:xfrm>
            <a:off x="3676336" y="1352302"/>
            <a:ext cx="4991698" cy="5251646"/>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798" name="Google Shape;798;p69"/>
          <p:cNvSpPr txBox="1">
            <a:spLocks noGrp="1"/>
          </p:cNvSpPr>
          <p:nvPr>
            <p:ph type="body" idx="1"/>
          </p:nvPr>
        </p:nvSpPr>
        <p:spPr>
          <a:xfrm>
            <a:off x="3916396" y="1719618"/>
            <a:ext cx="4461623" cy="4334629"/>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rgbClr val="FEFFFF"/>
              </a:buClr>
              <a:buSzPts val="2100"/>
              <a:buChar char="•"/>
            </a:pPr>
            <a:r>
              <a:rPr lang="en-US" sz="2100" b="1" i="1">
                <a:solidFill>
                  <a:srgbClr val="FEFFFF"/>
                </a:solidFill>
              </a:rPr>
              <a:t>Parent-Teacher Conferences</a:t>
            </a:r>
            <a:r>
              <a:rPr lang="en-US" sz="2100" b="1">
                <a:solidFill>
                  <a:srgbClr val="FEFFFF"/>
                </a:solidFill>
              </a:rPr>
              <a:t> </a:t>
            </a:r>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School Calendar</a:t>
            </a:r>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Newsletters</a:t>
            </a:r>
            <a:endParaRPr sz="2100">
              <a:solidFill>
                <a:srgbClr val="FEFFFF"/>
              </a:solidFill>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Facebook  </a:t>
            </a:r>
            <a:r>
              <a:rPr lang="en-US" sz="2100">
                <a:solidFill>
                  <a:srgbClr val="FEFFFF"/>
                </a:solidFill>
              </a:rPr>
              <a:t>Laramieopenschool</a:t>
            </a:r>
            <a:endParaRPr sz="2100">
              <a:solidFill>
                <a:srgbClr val="FEFFFF"/>
              </a:solidFill>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Website  </a:t>
            </a:r>
            <a:r>
              <a:rPr lang="en-US" sz="2100">
                <a:solidFill>
                  <a:srgbClr val="FEFFFF"/>
                </a:solidFill>
              </a:rPr>
              <a:t>The website address is: </a:t>
            </a:r>
            <a:r>
              <a:rPr lang="en-US" sz="2100" b="1" i="1" u="sng">
                <a:solidFill>
                  <a:srgbClr val="FEFFFF"/>
                </a:solidFill>
                <a:hlinkClick r:id="rId3">
                  <a:extLst>
                    <a:ext uri="{A12FA001-AC4F-418D-AE19-62706E023703}">
                      <ahyp:hlinkClr xmlns:ahyp="http://schemas.microsoft.com/office/drawing/2018/hyperlinkcolor" val="tx"/>
                    </a:ext>
                  </a:extLst>
                </a:hlinkClick>
              </a:rPr>
              <a:t>www.laramieopenschool.org</a:t>
            </a:r>
            <a:r>
              <a:rPr lang="en-US" sz="2100" b="1" i="1">
                <a:solidFill>
                  <a:srgbClr val="FEFFFF"/>
                </a:solidFill>
              </a:rPr>
              <a:t> </a:t>
            </a:r>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School Alerts will be posted on website</a:t>
            </a:r>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Teacher/Director e-mail - available from 8:00 a.m.-5:00 p.m.</a:t>
            </a:r>
            <a:endParaRPr/>
          </a:p>
          <a:p>
            <a:pPr marL="228600" lvl="0" indent="-228600" algn="l" rtl="0">
              <a:lnSpc>
                <a:spcPct val="90000"/>
              </a:lnSpc>
              <a:spcBef>
                <a:spcPts val="1000"/>
              </a:spcBef>
              <a:spcAft>
                <a:spcPts val="0"/>
              </a:spcAft>
              <a:buClr>
                <a:srgbClr val="FEFFFF"/>
              </a:buClr>
              <a:buSzPts val="2100"/>
              <a:buChar char="•"/>
            </a:pPr>
            <a:r>
              <a:rPr lang="en-US" sz="2100" b="1" i="1">
                <a:solidFill>
                  <a:srgbClr val="FEFFFF"/>
                </a:solidFill>
              </a:rPr>
              <a:t>ProCare app</a:t>
            </a:r>
            <a:endParaRPr sz="2100" b="1">
              <a:solidFill>
                <a:srgbClr val="FEFFF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3"/>
        <p:cNvGrpSpPr/>
        <p:nvPr/>
      </p:nvGrpSpPr>
      <p:grpSpPr>
        <a:xfrm>
          <a:off x="0" y="0"/>
          <a:ext cx="0" cy="0"/>
          <a:chOff x="0" y="0"/>
          <a:chExt cx="0" cy="0"/>
        </a:xfrm>
      </p:grpSpPr>
      <p:sp>
        <p:nvSpPr>
          <p:cNvPr id="804" name="Google Shape;804;p70"/>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5" name="Google Shape;805;p70"/>
          <p:cNvSpPr txBox="1">
            <a:spLocks noGrp="1"/>
          </p:cNvSpPr>
          <p:nvPr>
            <p:ph type="title"/>
          </p:nvPr>
        </p:nvSpPr>
        <p:spPr>
          <a:xfrm>
            <a:off x="4809090" y="321734"/>
            <a:ext cx="385230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Discipline Policy</a:t>
            </a:r>
            <a:endParaRPr/>
          </a:p>
        </p:txBody>
      </p:sp>
      <p:pic>
        <p:nvPicPr>
          <p:cNvPr id="806" name="Google Shape;806;p70" descr="Graphical user interface, text, application, chat or text message&#10;&#10;Description automatically generated"/>
          <p:cNvPicPr preferRelativeResize="0"/>
          <p:nvPr/>
        </p:nvPicPr>
        <p:blipFill rotWithShape="1">
          <a:blip r:embed="rId3">
            <a:alphaModFix/>
          </a:blip>
          <a:srcRect/>
          <a:stretch/>
        </p:blipFill>
        <p:spPr>
          <a:xfrm>
            <a:off x="551274" y="722009"/>
            <a:ext cx="3968040" cy="5334000"/>
          </a:xfrm>
          <a:prstGeom prst="rect">
            <a:avLst/>
          </a:prstGeom>
          <a:noFill/>
          <a:ln>
            <a:noFill/>
          </a:ln>
        </p:spPr>
      </p:pic>
      <p:grpSp>
        <p:nvGrpSpPr>
          <p:cNvPr id="807" name="Google Shape;807;p70"/>
          <p:cNvGrpSpPr/>
          <p:nvPr/>
        </p:nvGrpSpPr>
        <p:grpSpPr>
          <a:xfrm flipH="1">
            <a:off x="0" y="0"/>
            <a:ext cx="822961" cy="1097280"/>
            <a:chOff x="11094719" y="0"/>
            <a:chExt cx="1097281" cy="1097280"/>
          </a:xfrm>
        </p:grpSpPr>
        <p:sp>
          <p:nvSpPr>
            <p:cNvPr id="808" name="Google Shape;808;p70"/>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9" name="Google Shape;809;p70"/>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810" name="Google Shape;810;p70"/>
          <p:cNvSpPr txBox="1">
            <a:spLocks noGrp="1"/>
          </p:cNvSpPr>
          <p:nvPr>
            <p:ph type="body" idx="1"/>
          </p:nvPr>
        </p:nvSpPr>
        <p:spPr>
          <a:xfrm>
            <a:off x="4809090" y="1782981"/>
            <a:ext cx="3852309" cy="439398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700"/>
              <a:buChar char="•"/>
            </a:pPr>
            <a:r>
              <a:rPr lang="en-US" sz="1700"/>
              <a:t>The Open School focuses on positive guidance, such as redirection, natural and logical consequences, modeling of positive behavior, and other non-punitive methods of discipline.   Teaching self regulation and social and emotional skill development is part of our curriculum and a goal of preschool education.</a:t>
            </a:r>
            <a:endParaRPr/>
          </a:p>
          <a:p>
            <a:pPr marL="228600" lvl="0" indent="-228600" algn="l" rtl="0">
              <a:lnSpc>
                <a:spcPct val="90000"/>
              </a:lnSpc>
              <a:spcBef>
                <a:spcPts val="1000"/>
              </a:spcBef>
              <a:spcAft>
                <a:spcPts val="0"/>
              </a:spcAft>
              <a:buClr>
                <a:schemeClr val="dk1"/>
              </a:buClr>
              <a:buSzPts val="1700"/>
              <a:buChar char="•"/>
            </a:pPr>
            <a:r>
              <a:rPr lang="en-US" sz="1700"/>
              <a:t> Conscious Discipline</a:t>
            </a:r>
            <a:endParaRPr/>
          </a:p>
          <a:p>
            <a:pPr marL="228600" lvl="0" indent="-228600" algn="l" rtl="0">
              <a:lnSpc>
                <a:spcPct val="90000"/>
              </a:lnSpc>
              <a:spcBef>
                <a:spcPts val="1000"/>
              </a:spcBef>
              <a:spcAft>
                <a:spcPts val="0"/>
              </a:spcAft>
              <a:buClr>
                <a:schemeClr val="dk1"/>
              </a:buClr>
              <a:buSzPts val="1700"/>
              <a:buChar char="•"/>
            </a:pPr>
            <a:r>
              <a:rPr lang="en-US" sz="1700"/>
              <a:t>Dr. Becky Bailey – Conscious Discipline website, FB, YouTube</a:t>
            </a:r>
            <a:endParaRPr/>
          </a:p>
          <a:p>
            <a:pPr marL="228600" lvl="0" indent="-228600" algn="l" rtl="0">
              <a:lnSpc>
                <a:spcPct val="90000"/>
              </a:lnSpc>
              <a:spcBef>
                <a:spcPts val="1000"/>
              </a:spcBef>
              <a:spcAft>
                <a:spcPts val="0"/>
              </a:spcAft>
              <a:buClr>
                <a:schemeClr val="dk1"/>
              </a:buClr>
              <a:buSzPts val="1700"/>
              <a:buChar char="•"/>
            </a:pPr>
            <a:r>
              <a:rPr lang="en-US" sz="1700"/>
              <a:t>Social/emotional regulation first step and important piece of preschool</a:t>
            </a:r>
            <a:endParaRPr/>
          </a:p>
        </p:txBody>
      </p:sp>
      <p:grpSp>
        <p:nvGrpSpPr>
          <p:cNvPr id="811" name="Google Shape;811;p70"/>
          <p:cNvGrpSpPr/>
          <p:nvPr/>
        </p:nvGrpSpPr>
        <p:grpSpPr>
          <a:xfrm>
            <a:off x="8383455" y="4601497"/>
            <a:ext cx="760545" cy="2017580"/>
            <a:chOff x="11177940" y="4601497"/>
            <a:chExt cx="1014060" cy="2017580"/>
          </a:xfrm>
        </p:grpSpPr>
        <p:sp>
          <p:nvSpPr>
            <p:cNvPr id="812" name="Google Shape;812;p70"/>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13" name="Google Shape;813;p70"/>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5"/>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Board of Directors</a:t>
            </a:r>
            <a:endParaRPr/>
          </a:p>
        </p:txBody>
      </p:sp>
      <p:sp>
        <p:nvSpPr>
          <p:cNvPr id="283" name="Google Shape;283;p35"/>
          <p:cNvSpPr txBox="1">
            <a:spLocks noGrp="1"/>
          </p:cNvSpPr>
          <p:nvPr>
            <p:ph type="body" idx="1"/>
          </p:nvPr>
        </p:nvSpPr>
        <p:spPr>
          <a:xfrm>
            <a:off x="457200" y="1447800"/>
            <a:ext cx="8229600" cy="51816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80000"/>
              </a:lnSpc>
              <a:spcBef>
                <a:spcPts val="0"/>
              </a:spcBef>
              <a:spcAft>
                <a:spcPts val="0"/>
              </a:spcAft>
              <a:buSzPct val="80000"/>
              <a:buFont typeface="Noto Sans Symbols"/>
              <a:buNone/>
            </a:pPr>
            <a:r>
              <a:rPr lang="en-US" sz="2400" dirty="0"/>
              <a:t>	</a:t>
            </a:r>
            <a:endParaRPr dirty="0"/>
          </a:p>
          <a:p>
            <a:pPr marL="0" lvl="0" indent="0" algn="l" rtl="0">
              <a:lnSpc>
                <a:spcPct val="80000"/>
              </a:lnSpc>
              <a:spcBef>
                <a:spcPts val="1000"/>
              </a:spcBef>
              <a:spcAft>
                <a:spcPts val="0"/>
              </a:spcAft>
              <a:buSzPct val="80000"/>
              <a:buFont typeface="Noto Sans Symbols"/>
              <a:buNone/>
            </a:pPr>
            <a:r>
              <a:rPr lang="en-US" sz="2400" dirty="0"/>
              <a:t>	Stefanie Milam – President 	</a:t>
            </a:r>
            <a:endParaRPr dirty="0"/>
          </a:p>
          <a:p>
            <a:pPr marL="0" lvl="0" indent="0" algn="l" rtl="0">
              <a:lnSpc>
                <a:spcPct val="80000"/>
              </a:lnSpc>
              <a:spcBef>
                <a:spcPts val="1000"/>
              </a:spcBef>
              <a:spcAft>
                <a:spcPts val="0"/>
              </a:spcAft>
              <a:buSzPct val="80000"/>
              <a:buFont typeface="Noto Sans Symbols"/>
              <a:buNone/>
            </a:pPr>
            <a:r>
              <a:rPr lang="en-US" sz="2400" dirty="0"/>
              <a:t>	Megan Candelaria - Vice-President/Treasurer</a:t>
            </a:r>
            <a:endParaRPr sz="2400" dirty="0"/>
          </a:p>
          <a:p>
            <a:pPr marL="0" lvl="0" indent="0" algn="l" rtl="0">
              <a:lnSpc>
                <a:spcPct val="80000"/>
              </a:lnSpc>
              <a:spcBef>
                <a:spcPts val="1000"/>
              </a:spcBef>
              <a:spcAft>
                <a:spcPts val="0"/>
              </a:spcAft>
              <a:buSzPct val="80000"/>
              <a:buFont typeface="Noto Sans Symbols"/>
              <a:buNone/>
            </a:pPr>
            <a:r>
              <a:rPr lang="en-US" sz="2400" dirty="0"/>
              <a:t>	Maureen Disque -Secretary</a:t>
            </a:r>
            <a:endParaRPr sz="2400" dirty="0"/>
          </a:p>
          <a:p>
            <a:pPr marL="0" lvl="0" indent="0" algn="l" rtl="0">
              <a:lnSpc>
                <a:spcPct val="80000"/>
              </a:lnSpc>
              <a:spcBef>
                <a:spcPts val="1000"/>
              </a:spcBef>
              <a:spcAft>
                <a:spcPts val="0"/>
              </a:spcAft>
              <a:buSzPct val="80000"/>
              <a:buFont typeface="Noto Sans Symbols"/>
              <a:buNone/>
            </a:pPr>
            <a:r>
              <a:rPr lang="en-US" sz="2400" dirty="0"/>
              <a:t>	Shelly Donner – Member</a:t>
            </a:r>
            <a:endParaRPr sz="2400" dirty="0"/>
          </a:p>
          <a:p>
            <a:pPr marL="0" lvl="0" indent="0" algn="l" rtl="0">
              <a:lnSpc>
                <a:spcPct val="80000"/>
              </a:lnSpc>
              <a:spcBef>
                <a:spcPts val="1000"/>
              </a:spcBef>
              <a:spcAft>
                <a:spcPts val="0"/>
              </a:spcAft>
              <a:buSzPct val="80000"/>
              <a:buFont typeface="Noto Sans Symbols"/>
              <a:buNone/>
            </a:pPr>
            <a:r>
              <a:rPr lang="en-US" sz="2400" dirty="0"/>
              <a:t>	Ashlie Reese- Member</a:t>
            </a:r>
            <a:endParaRPr sz="2400" dirty="0"/>
          </a:p>
          <a:p>
            <a:pPr marL="0" lvl="0" indent="0" algn="l" rtl="0">
              <a:lnSpc>
                <a:spcPct val="80000"/>
              </a:lnSpc>
              <a:spcBef>
                <a:spcPts val="1000"/>
              </a:spcBef>
              <a:spcAft>
                <a:spcPts val="0"/>
              </a:spcAft>
              <a:buSzPct val="80000"/>
              <a:buFont typeface="Noto Sans Symbols"/>
              <a:buNone/>
            </a:pPr>
            <a:r>
              <a:rPr lang="en-US" sz="2400" dirty="0"/>
              <a:t>	Brian Harrington - Member</a:t>
            </a:r>
            <a:endParaRPr sz="2400" dirty="0"/>
          </a:p>
          <a:p>
            <a:pPr marL="0" lvl="0" indent="0" algn="l" rtl="0">
              <a:lnSpc>
                <a:spcPct val="80000"/>
              </a:lnSpc>
              <a:spcBef>
                <a:spcPts val="1000"/>
              </a:spcBef>
              <a:spcAft>
                <a:spcPts val="0"/>
              </a:spcAft>
              <a:buSzPct val="80000"/>
              <a:buFont typeface="Noto Sans Symbols"/>
              <a:buNone/>
            </a:pPr>
            <a:r>
              <a:rPr lang="en-US" sz="2400" dirty="0"/>
              <a:t>     </a:t>
            </a:r>
            <a:endParaRPr dirty="0"/>
          </a:p>
          <a:p>
            <a:pPr marL="0" lvl="0" indent="0" algn="l" rtl="0">
              <a:lnSpc>
                <a:spcPct val="80000"/>
              </a:lnSpc>
              <a:spcBef>
                <a:spcPts val="1000"/>
              </a:spcBef>
              <a:spcAft>
                <a:spcPts val="0"/>
              </a:spcAft>
              <a:buSzPct val="80000"/>
              <a:buFont typeface="Noto Sans Symbols"/>
              <a:buNone/>
            </a:pPr>
            <a:endParaRPr sz="2400" dirty="0"/>
          </a:p>
          <a:p>
            <a:pPr marL="342900" lvl="0" indent="-297180" algn="l" rtl="0">
              <a:lnSpc>
                <a:spcPct val="80000"/>
              </a:lnSpc>
              <a:spcBef>
                <a:spcPts val="1000"/>
              </a:spcBef>
              <a:spcAft>
                <a:spcPts val="0"/>
              </a:spcAft>
              <a:buSzPct val="80000"/>
              <a:buChar char="►"/>
            </a:pPr>
            <a:r>
              <a:rPr lang="en-US" sz="2400" dirty="0"/>
              <a:t>Board applications on website, in office, in classrooms</a:t>
            </a:r>
            <a:endParaRPr dirty="0"/>
          </a:p>
          <a:p>
            <a:pPr marL="342900" lvl="0" indent="-297180" algn="l" rtl="0">
              <a:lnSpc>
                <a:spcPct val="80000"/>
              </a:lnSpc>
              <a:spcBef>
                <a:spcPts val="1000"/>
              </a:spcBef>
              <a:spcAft>
                <a:spcPts val="0"/>
              </a:spcAft>
              <a:buSzPct val="80000"/>
              <a:buChar char="►"/>
            </a:pPr>
            <a:r>
              <a:rPr lang="en-US" sz="2400" dirty="0"/>
              <a:t>Maintenance Committee</a:t>
            </a:r>
            <a:endParaRPr dirty="0"/>
          </a:p>
          <a:p>
            <a:pPr marL="342900" lvl="0" indent="-297180" algn="l" rtl="0">
              <a:lnSpc>
                <a:spcPct val="80000"/>
              </a:lnSpc>
              <a:spcBef>
                <a:spcPts val="1000"/>
              </a:spcBef>
              <a:spcAft>
                <a:spcPts val="0"/>
              </a:spcAft>
              <a:buSzPct val="80000"/>
              <a:buChar char="►"/>
            </a:pPr>
            <a:r>
              <a:rPr lang="en-US" sz="2400" dirty="0"/>
              <a:t>Fundraising Committee</a:t>
            </a:r>
            <a:endParaRPr dirty="0"/>
          </a:p>
          <a:p>
            <a:pPr marL="342900" lvl="0" indent="-297180" algn="l" rtl="0">
              <a:lnSpc>
                <a:spcPct val="80000"/>
              </a:lnSpc>
              <a:spcBef>
                <a:spcPts val="1000"/>
              </a:spcBef>
              <a:spcAft>
                <a:spcPts val="0"/>
              </a:spcAft>
              <a:buSzPct val="80000"/>
              <a:buChar char="►"/>
            </a:pPr>
            <a:r>
              <a:rPr lang="en-US" sz="2400" dirty="0"/>
              <a:t>Event Committee</a:t>
            </a:r>
            <a:endParaRPr dirty="0"/>
          </a:p>
          <a:p>
            <a:pPr marL="0" lvl="0" indent="0" algn="l" rtl="0">
              <a:lnSpc>
                <a:spcPct val="80000"/>
              </a:lnSpc>
              <a:spcBef>
                <a:spcPts val="1000"/>
              </a:spcBef>
              <a:spcAft>
                <a:spcPts val="0"/>
              </a:spcAft>
              <a:buSzPct val="80000"/>
              <a:buFont typeface="Noto Sans Symbols"/>
              <a:buNone/>
            </a:pPr>
            <a:r>
              <a:rPr lang="en-US" sz="2400" dirty="0"/>
              <a:t>	</a:t>
            </a:r>
            <a:endParaRPr dirty="0"/>
          </a:p>
          <a:p>
            <a:pPr marL="0" lvl="0" indent="0" algn="l" rtl="0">
              <a:lnSpc>
                <a:spcPct val="80000"/>
              </a:lnSpc>
              <a:spcBef>
                <a:spcPts val="1000"/>
              </a:spcBef>
              <a:spcAft>
                <a:spcPts val="0"/>
              </a:spcAft>
              <a:buSzPct val="80000"/>
              <a:buFont typeface="Noto Sans Symbols"/>
              <a:buNone/>
            </a:pPr>
            <a:endParaRPr sz="2400" dirty="0"/>
          </a:p>
          <a:p>
            <a:pPr marL="342900" lvl="0" indent="-230123" algn="l" rtl="0">
              <a:lnSpc>
                <a:spcPct val="80000"/>
              </a:lnSpc>
              <a:spcBef>
                <a:spcPts val="1000"/>
              </a:spcBef>
              <a:spcAft>
                <a:spcPts val="0"/>
              </a:spcAft>
              <a:buSzPct val="80000"/>
              <a:buNone/>
            </a:pPr>
            <a:endParaRPr sz="2400" dirty="0"/>
          </a:p>
          <a:p>
            <a:pPr marL="0" lvl="0" indent="0" algn="l" rtl="0">
              <a:lnSpc>
                <a:spcPct val="80000"/>
              </a:lnSpc>
              <a:spcBef>
                <a:spcPts val="1000"/>
              </a:spcBef>
              <a:spcAft>
                <a:spcPts val="0"/>
              </a:spcAft>
              <a:buSzPct val="80000"/>
              <a:buNone/>
            </a:pPr>
            <a:endParaRPr sz="2400" dirty="0"/>
          </a:p>
          <a:p>
            <a:pPr marL="342900" lvl="0" indent="-230123" algn="l" rtl="0">
              <a:lnSpc>
                <a:spcPct val="80000"/>
              </a:lnSpc>
              <a:spcBef>
                <a:spcPts val="1000"/>
              </a:spcBef>
              <a:spcAft>
                <a:spcPts val="0"/>
              </a:spcAft>
              <a:buSzPct val="80000"/>
              <a:buNone/>
            </a:pPr>
            <a:endParaRPr sz="2400" dirty="0"/>
          </a:p>
          <a:p>
            <a:pPr marL="342900" lvl="0" indent="-230123" algn="l" rtl="0">
              <a:lnSpc>
                <a:spcPct val="80000"/>
              </a:lnSpc>
              <a:spcBef>
                <a:spcPts val="1000"/>
              </a:spcBef>
              <a:spcAft>
                <a:spcPts val="0"/>
              </a:spcAft>
              <a:buSzPct val="80000"/>
              <a:buNone/>
            </a:pPr>
            <a:endParaRPr sz="2400" dirty="0"/>
          </a:p>
          <a:p>
            <a:pPr marL="342900" lvl="0" indent="-342900" algn="l" rtl="0">
              <a:lnSpc>
                <a:spcPct val="80000"/>
              </a:lnSpc>
              <a:spcBef>
                <a:spcPts val="1000"/>
              </a:spcBef>
              <a:spcAft>
                <a:spcPts val="0"/>
              </a:spcAft>
              <a:buSzPct val="80000"/>
              <a:buFont typeface="Noto Sans Symbols"/>
              <a:buNone/>
            </a:pPr>
            <a:endParaRPr sz="2400" dirty="0"/>
          </a:p>
          <a:p>
            <a:pPr marL="342900" lvl="0" indent="-230123" algn="l" rtl="0">
              <a:lnSpc>
                <a:spcPct val="80000"/>
              </a:lnSpc>
              <a:spcBef>
                <a:spcPts val="1000"/>
              </a:spcBef>
              <a:spcAft>
                <a:spcPts val="0"/>
              </a:spcAft>
              <a:buSzPct val="80000"/>
              <a:buNone/>
            </a:pPr>
            <a:endParaRPr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8"/>
        <p:cNvGrpSpPr/>
        <p:nvPr/>
      </p:nvGrpSpPr>
      <p:grpSpPr>
        <a:xfrm>
          <a:off x="0" y="0"/>
          <a:ext cx="0" cy="0"/>
          <a:chOff x="0" y="0"/>
          <a:chExt cx="0" cy="0"/>
        </a:xfrm>
      </p:grpSpPr>
      <p:sp>
        <p:nvSpPr>
          <p:cNvPr id="819" name="Google Shape;819;p7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20" name="Google Shape;820;p71"/>
          <p:cNvSpPr txBox="1">
            <a:spLocks noGrp="1"/>
          </p:cNvSpPr>
          <p:nvPr>
            <p:ph type="title"/>
          </p:nvPr>
        </p:nvSpPr>
        <p:spPr>
          <a:xfrm>
            <a:off x="4809090" y="321734"/>
            <a:ext cx="385230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Al’s Pals </a:t>
            </a:r>
            <a:br>
              <a:rPr lang="en-US" sz="3100"/>
            </a:br>
            <a:r>
              <a:rPr lang="en-US" sz="3100"/>
              <a:t>Teaching Strategies</a:t>
            </a:r>
            <a:endParaRPr/>
          </a:p>
        </p:txBody>
      </p:sp>
      <p:grpSp>
        <p:nvGrpSpPr>
          <p:cNvPr id="821" name="Google Shape;821;p71"/>
          <p:cNvGrpSpPr/>
          <p:nvPr/>
        </p:nvGrpSpPr>
        <p:grpSpPr>
          <a:xfrm flipH="1">
            <a:off x="0" y="0"/>
            <a:ext cx="822961" cy="1097280"/>
            <a:chOff x="11094719" y="0"/>
            <a:chExt cx="1097281" cy="1097280"/>
          </a:xfrm>
        </p:grpSpPr>
        <p:sp>
          <p:nvSpPr>
            <p:cNvPr id="822" name="Google Shape;822;p71"/>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23" name="Google Shape;823;p71"/>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824" name="Google Shape;824;p71"/>
          <p:cNvSpPr txBox="1">
            <a:spLocks noGrp="1"/>
          </p:cNvSpPr>
          <p:nvPr>
            <p:ph type="body" idx="1"/>
          </p:nvPr>
        </p:nvSpPr>
        <p:spPr>
          <a:xfrm>
            <a:off x="4480272" y="1779205"/>
            <a:ext cx="4622799" cy="4393982"/>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393939"/>
              </a:buClr>
              <a:buSzPts val="1200"/>
              <a:buChar char="•"/>
            </a:pPr>
            <a:r>
              <a:rPr lang="en-US" sz="1200" b="0" i="0">
                <a:solidFill>
                  <a:srgbClr val="393939"/>
                </a:solidFill>
                <a:latin typeface="Arial"/>
                <a:ea typeface="Arial"/>
                <a:cs typeface="Arial"/>
                <a:sym typeface="Arial"/>
              </a:rPr>
              <a:t>A Nationally recognized, Evidence-based</a:t>
            </a:r>
            <a:endParaRPr/>
          </a:p>
          <a:p>
            <a:pPr marL="0" lvl="0" indent="0" algn="ctr" rtl="0">
              <a:lnSpc>
                <a:spcPct val="90000"/>
              </a:lnSpc>
              <a:spcBef>
                <a:spcPts val="1000"/>
              </a:spcBef>
              <a:spcAft>
                <a:spcPts val="0"/>
              </a:spcAft>
              <a:buClr>
                <a:srgbClr val="393939"/>
              </a:buClr>
              <a:buSzPts val="1200"/>
              <a:buNone/>
            </a:pPr>
            <a:r>
              <a:rPr lang="en-US" sz="1200" b="0" i="0">
                <a:solidFill>
                  <a:srgbClr val="393939"/>
                </a:solidFill>
                <a:latin typeface="Arial"/>
                <a:ea typeface="Arial"/>
                <a:cs typeface="Arial"/>
                <a:sym typeface="Arial"/>
              </a:rPr>
              <a:t>Social-Emotional Learning Curriculum</a:t>
            </a:r>
            <a:endParaRPr/>
          </a:p>
          <a:p>
            <a:pPr marL="0" lvl="0" indent="0" algn="ctr" rtl="0">
              <a:lnSpc>
                <a:spcPct val="90000"/>
              </a:lnSpc>
              <a:spcBef>
                <a:spcPts val="1000"/>
              </a:spcBef>
              <a:spcAft>
                <a:spcPts val="0"/>
              </a:spcAft>
              <a:buClr>
                <a:srgbClr val="393939"/>
              </a:buClr>
              <a:buSzPts val="1200"/>
              <a:buNone/>
            </a:pPr>
            <a:r>
              <a:rPr lang="en-US" sz="1200" b="1" i="0">
                <a:solidFill>
                  <a:srgbClr val="393939"/>
                </a:solidFill>
                <a:latin typeface="Arial"/>
                <a:ea typeface="Arial"/>
                <a:cs typeface="Arial"/>
                <a:sym typeface="Arial"/>
              </a:rPr>
              <a:t>The National Center on Quality</a:t>
            </a:r>
            <a:br>
              <a:rPr lang="en-US" sz="1200" b="0" i="0">
                <a:solidFill>
                  <a:srgbClr val="393939"/>
                </a:solidFill>
                <a:latin typeface="Arial"/>
                <a:ea typeface="Arial"/>
                <a:cs typeface="Arial"/>
                <a:sym typeface="Arial"/>
              </a:rPr>
            </a:br>
            <a:r>
              <a:rPr lang="en-US" sz="1200" b="1" i="0">
                <a:solidFill>
                  <a:srgbClr val="393939"/>
                </a:solidFill>
                <a:latin typeface="Arial"/>
                <a:ea typeface="Arial"/>
                <a:cs typeface="Arial"/>
                <a:sym typeface="Arial"/>
              </a:rPr>
              <a:t>Teaching and Learning</a:t>
            </a:r>
            <a:br>
              <a:rPr lang="en-US" sz="1200" b="0" i="0">
                <a:solidFill>
                  <a:srgbClr val="393939"/>
                </a:solidFill>
                <a:latin typeface="Arial"/>
                <a:ea typeface="Arial"/>
                <a:cs typeface="Arial"/>
                <a:sym typeface="Arial"/>
              </a:rPr>
            </a:br>
            <a:r>
              <a:rPr lang="en-US" sz="1200" b="0" i="0">
                <a:solidFill>
                  <a:srgbClr val="393939"/>
                </a:solidFill>
                <a:latin typeface="Arial"/>
                <a:ea typeface="Arial"/>
                <a:cs typeface="Arial"/>
                <a:sym typeface="Arial"/>
              </a:rPr>
              <a:t>Rated highest level of evidence of effectiveness</a:t>
            </a:r>
            <a:endParaRPr/>
          </a:p>
          <a:p>
            <a:pPr marL="0" lvl="0" indent="0" algn="ctr" rtl="0">
              <a:lnSpc>
                <a:spcPct val="90000"/>
              </a:lnSpc>
              <a:spcBef>
                <a:spcPts val="1000"/>
              </a:spcBef>
              <a:spcAft>
                <a:spcPts val="0"/>
              </a:spcAft>
              <a:buClr>
                <a:srgbClr val="393939"/>
              </a:buClr>
              <a:buSzPts val="1200"/>
              <a:buNone/>
            </a:pPr>
            <a:r>
              <a:rPr lang="en-US" sz="1200" b="1" i="0">
                <a:solidFill>
                  <a:srgbClr val="393939"/>
                </a:solidFill>
                <a:latin typeface="Arial"/>
                <a:ea typeface="Arial"/>
                <a:cs typeface="Arial"/>
                <a:sym typeface="Arial"/>
              </a:rPr>
              <a:t>Department of Education</a:t>
            </a:r>
            <a:br>
              <a:rPr lang="en-US" sz="1200" b="1" i="0">
                <a:solidFill>
                  <a:srgbClr val="393939"/>
                </a:solidFill>
                <a:latin typeface="Arial"/>
                <a:ea typeface="Arial"/>
                <a:cs typeface="Arial"/>
                <a:sym typeface="Arial"/>
              </a:rPr>
            </a:br>
            <a:r>
              <a:rPr lang="en-US" sz="1200" b="0" i="0">
                <a:solidFill>
                  <a:srgbClr val="393939"/>
                </a:solidFill>
                <a:latin typeface="Arial"/>
                <a:ea typeface="Arial"/>
                <a:cs typeface="Arial"/>
                <a:sym typeface="Arial"/>
              </a:rPr>
              <a:t>Designated Effective School-Based Prevention Program</a:t>
            </a:r>
            <a:endParaRPr/>
          </a:p>
          <a:p>
            <a:pPr marL="0" lvl="0" indent="0" algn="l" rtl="0">
              <a:lnSpc>
                <a:spcPct val="90000"/>
              </a:lnSpc>
              <a:spcBef>
                <a:spcPts val="1000"/>
              </a:spcBef>
              <a:spcAft>
                <a:spcPts val="0"/>
              </a:spcAft>
              <a:buClr>
                <a:schemeClr val="dk1"/>
              </a:buClr>
              <a:buSzPts val="1200"/>
              <a:buNone/>
            </a:pPr>
            <a:r>
              <a:rPr lang="en-US" sz="1200"/>
              <a:t>Build the foundation children need for success in school and life </a:t>
            </a:r>
            <a:endParaRPr/>
          </a:p>
          <a:p>
            <a:pPr marL="0" lvl="0" indent="0" algn="l" rtl="0">
              <a:lnSpc>
                <a:spcPct val="90000"/>
              </a:lnSpc>
              <a:spcBef>
                <a:spcPts val="1000"/>
              </a:spcBef>
              <a:spcAft>
                <a:spcPts val="0"/>
              </a:spcAft>
              <a:buClr>
                <a:schemeClr val="dk1"/>
              </a:buClr>
              <a:buSzPts val="1200"/>
              <a:buNone/>
            </a:pPr>
            <a:r>
              <a:rPr lang="en-US" sz="1200"/>
              <a:t>Through fun lessons, engaging puppets, original music, and effective teaching approaches, Al’s Pals:</a:t>
            </a:r>
            <a:endParaRPr/>
          </a:p>
          <a:p>
            <a:pPr marL="228600" lvl="0" indent="-228600" algn="l" rtl="0">
              <a:lnSpc>
                <a:spcPct val="90000"/>
              </a:lnSpc>
              <a:spcBef>
                <a:spcPts val="1000"/>
              </a:spcBef>
              <a:spcAft>
                <a:spcPts val="0"/>
              </a:spcAft>
              <a:buClr>
                <a:schemeClr val="dk1"/>
              </a:buClr>
              <a:buSzPts val="1200"/>
              <a:buChar char="•"/>
            </a:pPr>
            <a:r>
              <a:rPr lang="en-US" sz="1200"/>
              <a:t>helps children manage feelings and behaviors; </a:t>
            </a:r>
            <a:endParaRPr/>
          </a:p>
          <a:p>
            <a:pPr marL="228600" lvl="0" indent="-228600" algn="l" rtl="0">
              <a:lnSpc>
                <a:spcPct val="90000"/>
              </a:lnSpc>
              <a:spcBef>
                <a:spcPts val="1000"/>
              </a:spcBef>
              <a:spcAft>
                <a:spcPts val="0"/>
              </a:spcAft>
              <a:buClr>
                <a:schemeClr val="dk1"/>
              </a:buClr>
              <a:buSzPts val="1200"/>
              <a:buChar char="•"/>
            </a:pPr>
            <a:r>
              <a:rPr lang="en-US" sz="1200"/>
              <a:t> cultivates conflict resolution and problem-solving skills </a:t>
            </a:r>
            <a:endParaRPr/>
          </a:p>
          <a:p>
            <a:pPr marL="228600" lvl="0" indent="-228600" algn="l" rtl="0">
              <a:lnSpc>
                <a:spcPct val="90000"/>
              </a:lnSpc>
              <a:spcBef>
                <a:spcPts val="1000"/>
              </a:spcBef>
              <a:spcAft>
                <a:spcPts val="0"/>
              </a:spcAft>
              <a:buClr>
                <a:schemeClr val="dk1"/>
              </a:buClr>
              <a:buSzPts val="1200"/>
              <a:buChar char="•"/>
            </a:pPr>
            <a:r>
              <a:rPr lang="en-US" sz="1200"/>
              <a:t> builds positive relationships and prevents bullying </a:t>
            </a:r>
            <a:endParaRPr/>
          </a:p>
          <a:p>
            <a:pPr marL="228600" lvl="0" indent="-228600" algn="l" rtl="0">
              <a:lnSpc>
                <a:spcPct val="90000"/>
              </a:lnSpc>
              <a:spcBef>
                <a:spcPts val="1000"/>
              </a:spcBef>
              <a:spcAft>
                <a:spcPts val="0"/>
              </a:spcAft>
              <a:buClr>
                <a:schemeClr val="dk1"/>
              </a:buClr>
              <a:buSzPts val="1200"/>
              <a:buChar char="•"/>
            </a:pPr>
            <a:r>
              <a:rPr lang="en-US" sz="1200"/>
              <a:t> creates caring, cooperative classrooms</a:t>
            </a:r>
            <a:endParaRPr/>
          </a:p>
          <a:p>
            <a:pPr marL="228600" lvl="0" indent="-228600" algn="l" rtl="0">
              <a:lnSpc>
                <a:spcPct val="90000"/>
              </a:lnSpc>
              <a:spcBef>
                <a:spcPts val="1000"/>
              </a:spcBef>
              <a:spcAft>
                <a:spcPts val="0"/>
              </a:spcAft>
              <a:buClr>
                <a:schemeClr val="dk1"/>
              </a:buClr>
              <a:buSzPts val="1200"/>
              <a:buChar char="•"/>
            </a:pPr>
            <a:r>
              <a:rPr lang="en-US" sz="1200"/>
              <a:t> teaches children to make healthy choices</a:t>
            </a:r>
            <a:endParaRPr/>
          </a:p>
          <a:p>
            <a:pPr marL="228600" lvl="0" indent="-228600" algn="l" rtl="0">
              <a:lnSpc>
                <a:spcPct val="90000"/>
              </a:lnSpc>
              <a:spcBef>
                <a:spcPts val="1000"/>
              </a:spcBef>
              <a:spcAft>
                <a:spcPts val="0"/>
              </a:spcAft>
              <a:buClr>
                <a:schemeClr val="dk1"/>
              </a:buClr>
              <a:buSzPts val="1200"/>
              <a:buChar char="•"/>
            </a:pPr>
            <a:r>
              <a:rPr lang="en-US" sz="1200"/>
              <a:t> builds authentic family partnerships, family engagement and letters </a:t>
            </a:r>
            <a:endParaRPr/>
          </a:p>
        </p:txBody>
      </p:sp>
      <p:grpSp>
        <p:nvGrpSpPr>
          <p:cNvPr id="825" name="Google Shape;825;p71"/>
          <p:cNvGrpSpPr/>
          <p:nvPr/>
        </p:nvGrpSpPr>
        <p:grpSpPr>
          <a:xfrm>
            <a:off x="8383455" y="4601497"/>
            <a:ext cx="760545" cy="2017580"/>
            <a:chOff x="11177940" y="4601497"/>
            <a:chExt cx="1014060" cy="2017580"/>
          </a:xfrm>
        </p:grpSpPr>
        <p:sp>
          <p:nvSpPr>
            <p:cNvPr id="826" name="Google Shape;826;p71"/>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27" name="Google Shape;827;p71"/>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pic>
        <p:nvPicPr>
          <p:cNvPr id="828" name="Google Shape;828;p71"/>
          <p:cNvPicPr preferRelativeResize="0"/>
          <p:nvPr/>
        </p:nvPicPr>
        <p:blipFill rotWithShape="1">
          <a:blip r:embed="rId3">
            <a:alphaModFix/>
          </a:blip>
          <a:srcRect/>
          <a:stretch/>
        </p:blipFill>
        <p:spPr>
          <a:xfrm>
            <a:off x="301257" y="1232009"/>
            <a:ext cx="3852309" cy="439398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3"/>
        <p:cNvGrpSpPr/>
        <p:nvPr/>
      </p:nvGrpSpPr>
      <p:grpSpPr>
        <a:xfrm>
          <a:off x="0" y="0"/>
          <a:ext cx="0" cy="0"/>
          <a:chOff x="0" y="0"/>
          <a:chExt cx="0" cy="0"/>
        </a:xfrm>
      </p:grpSpPr>
      <p:sp>
        <p:nvSpPr>
          <p:cNvPr id="834" name="Google Shape;834;p72"/>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35" name="Google Shape;835;p72"/>
          <p:cNvSpPr txBox="1">
            <a:spLocks noGrp="1"/>
          </p:cNvSpPr>
          <p:nvPr>
            <p:ph type="title"/>
          </p:nvPr>
        </p:nvSpPr>
        <p:spPr>
          <a:xfrm>
            <a:off x="863434" y="356565"/>
            <a:ext cx="6244321" cy="16246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100"/>
              <a:t>Developmental Screenings</a:t>
            </a:r>
            <a:br>
              <a:rPr lang="en-US" sz="3100"/>
            </a:br>
            <a:br>
              <a:rPr lang="en-US" sz="3100"/>
            </a:br>
            <a:r>
              <a:rPr lang="en-US" sz="3200"/>
              <a:t>In September– here at the school</a:t>
            </a:r>
            <a:br>
              <a:rPr lang="en-US" sz="3200"/>
            </a:br>
            <a:endParaRPr sz="3100"/>
          </a:p>
        </p:txBody>
      </p:sp>
      <p:grpSp>
        <p:nvGrpSpPr>
          <p:cNvPr id="836" name="Google Shape;836;p72"/>
          <p:cNvGrpSpPr/>
          <p:nvPr/>
        </p:nvGrpSpPr>
        <p:grpSpPr>
          <a:xfrm flipH="1">
            <a:off x="0" y="0"/>
            <a:ext cx="822961" cy="1097280"/>
            <a:chOff x="11094719" y="0"/>
            <a:chExt cx="1097281" cy="1097280"/>
          </a:xfrm>
        </p:grpSpPr>
        <p:sp>
          <p:nvSpPr>
            <p:cNvPr id="837" name="Google Shape;837;p72"/>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38" name="Google Shape;838;p72"/>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839" name="Google Shape;839;p72"/>
          <p:cNvGrpSpPr/>
          <p:nvPr/>
        </p:nvGrpSpPr>
        <p:grpSpPr>
          <a:xfrm>
            <a:off x="8383455" y="4601497"/>
            <a:ext cx="760545" cy="2017580"/>
            <a:chOff x="11177940" y="4601497"/>
            <a:chExt cx="1014060" cy="2017580"/>
          </a:xfrm>
        </p:grpSpPr>
        <p:sp>
          <p:nvSpPr>
            <p:cNvPr id="840" name="Google Shape;840;p72"/>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41" name="Google Shape;841;p72"/>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842" name="Google Shape;842;p72"/>
          <p:cNvSpPr txBox="1"/>
          <p:nvPr/>
        </p:nvSpPr>
        <p:spPr>
          <a:xfrm>
            <a:off x="990600" y="2228225"/>
            <a:ext cx="6117300" cy="4325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Paperwork in cubbies prior to screening, only screened if paperwork is completed and returned</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(optional, free, recommended)</a:t>
            </a:r>
            <a:endParaRPr/>
          </a:p>
          <a:p>
            <a:pPr marL="0" marR="0" lvl="0" indent="0" algn="l" rtl="0">
              <a:spcBef>
                <a:spcPts val="0"/>
              </a:spcBef>
              <a:spcAft>
                <a:spcPts val="0"/>
              </a:spcAft>
              <a:buNone/>
            </a:pPr>
            <a:br>
              <a:rPr lang="en-US" sz="1800">
                <a:solidFill>
                  <a:schemeClr val="dk1"/>
                </a:solidFill>
                <a:latin typeface="Arial"/>
                <a:ea typeface="Arial"/>
                <a:cs typeface="Arial"/>
                <a:sym typeface="Arial"/>
              </a:rPr>
            </a:br>
            <a:r>
              <a:rPr lang="en-US" sz="1800">
                <a:solidFill>
                  <a:srgbClr val="333333"/>
                </a:solidFill>
              </a:rPr>
              <a:t>D</a:t>
            </a:r>
            <a:r>
              <a:rPr lang="en-US" sz="1800" i="0">
                <a:solidFill>
                  <a:srgbClr val="333333"/>
                </a:solidFill>
              </a:rPr>
              <a:t>evelopmental screenings are for children age birth to 5 years old and are conducted by highly qualified Early Childhood Specialists and include detailed looks at vision, hearing, cognitive abilities, social/emotional development, speech, language, gross motor skills and fine motor skills. </a:t>
            </a:r>
            <a:endParaRPr/>
          </a:p>
          <a:p>
            <a:pPr marL="0" marR="0" lvl="0" indent="0" algn="l" rtl="0">
              <a:spcBef>
                <a:spcPts val="0"/>
              </a:spcBef>
              <a:spcAft>
                <a:spcPts val="0"/>
              </a:spcAft>
              <a:buNone/>
            </a:pPr>
            <a:endParaRPr sz="1800">
              <a:solidFill>
                <a:srgbClr val="333333"/>
              </a:solidFill>
            </a:endParaRPr>
          </a:p>
          <a:p>
            <a:pPr marL="0" marR="0" lvl="0" indent="0" algn="l" rtl="0">
              <a:spcBef>
                <a:spcPts val="0"/>
              </a:spcBef>
              <a:spcAft>
                <a:spcPts val="0"/>
              </a:spcAft>
              <a:buNone/>
            </a:pPr>
            <a:r>
              <a:rPr lang="en-US" sz="1100" i="0">
                <a:solidFill>
                  <a:srgbClr val="000000"/>
                </a:solidFill>
              </a:rPr>
              <a:t>Families residing within Albany County, Wyoming can get information and access to developmental services, childcare and other services by clicking on the link to the left.</a:t>
            </a:r>
            <a:endParaRPr/>
          </a:p>
          <a:p>
            <a:pPr marL="0" marR="0" lvl="0" indent="0" algn="l" rtl="0">
              <a:spcBef>
                <a:spcPts val="0"/>
              </a:spcBef>
              <a:spcAft>
                <a:spcPts val="0"/>
              </a:spcAft>
              <a:buNone/>
            </a:pPr>
            <a:endParaRPr sz="1100" i="0">
              <a:solidFill>
                <a:srgbClr val="000000"/>
              </a:solidFill>
            </a:endParaRPr>
          </a:p>
          <a:p>
            <a:pPr marL="0" marR="0" lvl="0" indent="0" algn="l" rtl="0">
              <a:spcBef>
                <a:spcPts val="0"/>
              </a:spcBef>
              <a:spcAft>
                <a:spcPts val="0"/>
              </a:spcAft>
              <a:buNone/>
            </a:pPr>
            <a:r>
              <a:rPr lang="en-US" sz="1100" i="0">
                <a:solidFill>
                  <a:srgbClr val="000000"/>
                </a:solidFill>
              </a:rPr>
              <a:t>Early Intervention Office:</a:t>
            </a:r>
            <a:endParaRPr/>
          </a:p>
          <a:p>
            <a:pPr marL="0" marR="0" lvl="0" indent="0" algn="l" rtl="0">
              <a:spcBef>
                <a:spcPts val="0"/>
              </a:spcBef>
              <a:spcAft>
                <a:spcPts val="0"/>
              </a:spcAft>
              <a:buNone/>
            </a:pPr>
            <a:r>
              <a:rPr lang="en-US" sz="1100" i="0">
                <a:solidFill>
                  <a:srgbClr val="000000"/>
                </a:solidFill>
              </a:rPr>
              <a:t>1771 Centennial Drive, Suite 220</a:t>
            </a:r>
            <a:endParaRPr/>
          </a:p>
          <a:p>
            <a:pPr marL="0" marR="0" lvl="0" indent="0" algn="l" rtl="0">
              <a:spcBef>
                <a:spcPts val="0"/>
              </a:spcBef>
              <a:spcAft>
                <a:spcPts val="0"/>
              </a:spcAft>
              <a:buNone/>
            </a:pPr>
            <a:r>
              <a:rPr lang="en-US" sz="1100" i="0">
                <a:solidFill>
                  <a:srgbClr val="000000"/>
                </a:solidFill>
              </a:rPr>
              <a:t>Laramie, WY 82070</a:t>
            </a:r>
            <a:endParaRPr/>
          </a:p>
          <a:p>
            <a:pPr marL="0" marR="0" lvl="0" indent="0" algn="l" rtl="0">
              <a:spcBef>
                <a:spcPts val="0"/>
              </a:spcBef>
              <a:spcAft>
                <a:spcPts val="0"/>
              </a:spcAft>
              <a:buNone/>
            </a:pPr>
            <a:r>
              <a:rPr lang="en-US" sz="1100" i="0">
                <a:solidFill>
                  <a:srgbClr val="000000"/>
                </a:solidFill>
              </a:rPr>
              <a:t>Phone: (307) 742-3571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3" name="Google Shape;843;p72"/>
          <p:cNvSpPr txBox="1"/>
          <p:nvPr/>
        </p:nvSpPr>
        <p:spPr>
          <a:xfrm>
            <a:off x="-328950" y="2492000"/>
            <a:ext cx="5741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848"/>
        <p:cNvGrpSpPr/>
        <p:nvPr/>
      </p:nvGrpSpPr>
      <p:grpSpPr>
        <a:xfrm>
          <a:off x="0" y="0"/>
          <a:ext cx="0" cy="0"/>
          <a:chOff x="0" y="0"/>
          <a:chExt cx="0" cy="0"/>
        </a:xfrm>
      </p:grpSpPr>
      <p:sp>
        <p:nvSpPr>
          <p:cNvPr id="849" name="Google Shape;849;p73"/>
          <p:cNvSpPr/>
          <p:nvPr/>
        </p:nvSpPr>
        <p:spPr>
          <a:xfrm>
            <a:off x="0" y="0"/>
            <a:ext cx="9143999" cy="6857365"/>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50" name="Google Shape;850;p73"/>
          <p:cNvSpPr txBox="1">
            <a:spLocks noGrp="1"/>
          </p:cNvSpPr>
          <p:nvPr>
            <p:ph type="title"/>
          </p:nvPr>
        </p:nvSpPr>
        <p:spPr>
          <a:xfrm>
            <a:off x="606478" y="386930"/>
            <a:ext cx="6927525" cy="118895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a:t>On-Going Discipline Issues</a:t>
            </a:r>
            <a:endParaRPr/>
          </a:p>
        </p:txBody>
      </p:sp>
      <p:grpSp>
        <p:nvGrpSpPr>
          <p:cNvPr id="851" name="Google Shape;851;p73"/>
          <p:cNvGrpSpPr/>
          <p:nvPr/>
        </p:nvGrpSpPr>
        <p:grpSpPr>
          <a:xfrm>
            <a:off x="-1" y="1998368"/>
            <a:ext cx="8771274" cy="782176"/>
            <a:chOff x="-2" y="1998368"/>
            <a:chExt cx="11695083" cy="782176"/>
          </a:xfrm>
        </p:grpSpPr>
        <p:sp>
          <p:nvSpPr>
            <p:cNvPr id="852" name="Google Shape;852;p73"/>
            <p:cNvSpPr/>
            <p:nvPr/>
          </p:nvSpPr>
          <p:spPr>
            <a:xfrm rot="5400000">
              <a:off x="11228040" y="2313027"/>
              <a:ext cx="7817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53" name="Google Shape;853;p73"/>
            <p:cNvSpPr/>
            <p:nvPr/>
          </p:nvSpPr>
          <p:spPr>
            <a:xfrm rot="10800000">
              <a:off x="-2" y="1998845"/>
              <a:ext cx="11454595" cy="7816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854" name="Google Shape;854;p73"/>
          <p:cNvSpPr/>
          <p:nvPr/>
        </p:nvSpPr>
        <p:spPr>
          <a:xfrm>
            <a:off x="0" y="2203079"/>
            <a:ext cx="8537521" cy="4147845"/>
          </a:xfrm>
          <a:prstGeom prst="rect">
            <a:avLst/>
          </a:prstGeom>
          <a:solidFill>
            <a:schemeClr val="lt1"/>
          </a:solidFill>
          <a:ln>
            <a:noFill/>
          </a:ln>
          <a:effectLst>
            <a:outerShdw blurRad="139700" dist="127000" dir="5400000" algn="t"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855" name="Google Shape;855;p73"/>
          <p:cNvGrpSpPr/>
          <p:nvPr/>
        </p:nvGrpSpPr>
        <p:grpSpPr>
          <a:xfrm>
            <a:off x="622226" y="2691405"/>
            <a:ext cx="7523047" cy="3252752"/>
            <a:chOff x="3278" y="92695"/>
            <a:chExt cx="7523047" cy="3252752"/>
          </a:xfrm>
        </p:grpSpPr>
        <p:sp>
          <p:nvSpPr>
            <p:cNvPr id="856" name="Google Shape;856;p73"/>
            <p:cNvSpPr/>
            <p:nvPr/>
          </p:nvSpPr>
          <p:spPr>
            <a:xfrm>
              <a:off x="3278" y="92695"/>
              <a:ext cx="1303342" cy="3252752"/>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73"/>
            <p:cNvSpPr txBox="1"/>
            <p:nvPr/>
          </p:nvSpPr>
          <p:spPr>
            <a:xfrm>
              <a:off x="3278" y="92695"/>
              <a:ext cx="1303342" cy="325275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sz="1100" b="1">
                  <a:solidFill>
                    <a:schemeClr val="dk1"/>
                  </a:solidFill>
                </a:rPr>
                <a:t>1)</a:t>
              </a:r>
              <a:r>
                <a:rPr lang="en-US" sz="1100" b="1">
                  <a:solidFill>
                    <a:schemeClr val="dk1"/>
                  </a:solidFill>
                  <a:latin typeface="Arial"/>
                  <a:ea typeface="Arial"/>
                  <a:cs typeface="Arial"/>
                  <a:sym typeface="Arial"/>
                </a:rPr>
                <a:t>  The problem will be discussed with the child to select an alternative behavior option.  </a:t>
              </a:r>
              <a:r>
                <a:rPr lang="en-US" sz="1100" b="1" i="1">
                  <a:solidFill>
                    <a:schemeClr val="dk1"/>
                  </a:solidFill>
                  <a:latin typeface="Arial"/>
                  <a:ea typeface="Arial"/>
                  <a:cs typeface="Arial"/>
                  <a:sym typeface="Arial"/>
                </a:rPr>
                <a:t>Should the behavior continue…</a:t>
              </a:r>
              <a:endParaRPr sz="1100" b="1">
                <a:solidFill>
                  <a:schemeClr val="dk1"/>
                </a:solidFill>
                <a:latin typeface="Arial"/>
                <a:ea typeface="Arial"/>
                <a:cs typeface="Arial"/>
                <a:sym typeface="Arial"/>
              </a:endParaRPr>
            </a:p>
          </p:txBody>
        </p:sp>
        <p:sp>
          <p:nvSpPr>
            <p:cNvPr id="858" name="Google Shape;858;p73"/>
            <p:cNvSpPr/>
            <p:nvPr/>
          </p:nvSpPr>
          <p:spPr>
            <a:xfrm>
              <a:off x="1334661" y="1597572"/>
              <a:ext cx="195501" cy="243000"/>
            </a:xfrm>
            <a:prstGeom prst="rightArrow">
              <a:avLst>
                <a:gd name="adj1" fmla="val 50000"/>
                <a:gd name="adj2" fmla="val 50000"/>
              </a:avLst>
            </a:prstGeom>
            <a:solidFill>
              <a:srgbClr val="56B2D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73"/>
            <p:cNvSpPr/>
            <p:nvPr/>
          </p:nvSpPr>
          <p:spPr>
            <a:xfrm>
              <a:off x="1558204" y="92695"/>
              <a:ext cx="1303342" cy="3252752"/>
            </a:xfrm>
            <a:prstGeom prst="rect">
              <a:avLst/>
            </a:prstGeom>
            <a:solidFill>
              <a:srgbClr val="52CBC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73"/>
            <p:cNvSpPr txBox="1"/>
            <p:nvPr/>
          </p:nvSpPr>
          <p:spPr>
            <a:xfrm>
              <a:off x="1558204" y="92695"/>
              <a:ext cx="1303342" cy="325275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sz="1100" b="1">
                  <a:solidFill>
                    <a:schemeClr val="dk1"/>
                  </a:solidFill>
                  <a:latin typeface="Arial"/>
                  <a:ea typeface="Arial"/>
                  <a:cs typeface="Arial"/>
                  <a:sym typeface="Arial"/>
                </a:rPr>
                <a:t>2)  The problem will be discussed with parent(s) and staff with face-to-face communication.  </a:t>
              </a:r>
              <a:r>
                <a:rPr lang="en-US" sz="1100" b="1" i="1">
                  <a:solidFill>
                    <a:schemeClr val="dk1"/>
                  </a:solidFill>
                  <a:latin typeface="Arial"/>
                  <a:ea typeface="Arial"/>
                  <a:cs typeface="Arial"/>
                  <a:sym typeface="Arial"/>
                </a:rPr>
                <a:t>Should the behavior continue…</a:t>
              </a:r>
              <a:endParaRPr sz="1100" b="1">
                <a:solidFill>
                  <a:schemeClr val="dk1"/>
                </a:solidFill>
                <a:latin typeface="Arial"/>
                <a:ea typeface="Arial"/>
                <a:cs typeface="Arial"/>
                <a:sym typeface="Arial"/>
              </a:endParaRPr>
            </a:p>
          </p:txBody>
        </p:sp>
        <p:sp>
          <p:nvSpPr>
            <p:cNvPr id="861" name="Google Shape;861;p73"/>
            <p:cNvSpPr/>
            <p:nvPr/>
          </p:nvSpPr>
          <p:spPr>
            <a:xfrm>
              <a:off x="2889588" y="1597572"/>
              <a:ext cx="195501" cy="243000"/>
            </a:xfrm>
            <a:prstGeom prst="rightArrow">
              <a:avLst>
                <a:gd name="adj1" fmla="val 50000"/>
                <a:gd name="adj2" fmla="val 50000"/>
              </a:avLst>
            </a:prstGeom>
            <a:solidFill>
              <a:srgbClr val="4EC8A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73"/>
            <p:cNvSpPr/>
            <p:nvPr/>
          </p:nvSpPr>
          <p:spPr>
            <a:xfrm>
              <a:off x="3113130" y="92695"/>
              <a:ext cx="1303342" cy="3252752"/>
            </a:xfrm>
            <a:prstGeom prst="rect">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73"/>
            <p:cNvSpPr txBox="1"/>
            <p:nvPr/>
          </p:nvSpPr>
          <p:spPr>
            <a:xfrm>
              <a:off x="3113130" y="92695"/>
              <a:ext cx="1303342" cy="325275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1000"/>
                <a:buFont typeface="Arial"/>
                <a:buNone/>
              </a:pPr>
              <a:r>
                <a:rPr lang="en-US" sz="1000" b="1">
                  <a:solidFill>
                    <a:schemeClr val="dk1"/>
                  </a:solidFill>
                  <a:latin typeface="Arial"/>
                  <a:ea typeface="Arial"/>
                  <a:cs typeface="Arial"/>
                  <a:sym typeface="Arial"/>
                </a:rPr>
                <a:t>3)  The problem will be addressed in a formal meeting with parent(s) and all other staff members.  At the meeting, a written action plan will be developed with required approval of the staff members.  This plan of action should ask for an appropriate level of involvement from the parent(s).  </a:t>
              </a:r>
              <a:r>
                <a:rPr lang="en-US" sz="1000" b="1" i="1">
                  <a:solidFill>
                    <a:schemeClr val="dk1"/>
                  </a:solidFill>
                  <a:latin typeface="Arial"/>
                  <a:ea typeface="Arial"/>
                  <a:cs typeface="Arial"/>
                  <a:sym typeface="Arial"/>
                </a:rPr>
                <a:t>Should the behavior </a:t>
              </a:r>
              <a:r>
                <a:rPr lang="en-US" sz="1100" b="1" i="1">
                  <a:solidFill>
                    <a:schemeClr val="dk1"/>
                  </a:solidFill>
                  <a:latin typeface="Arial"/>
                  <a:ea typeface="Arial"/>
                  <a:cs typeface="Arial"/>
                  <a:sym typeface="Arial"/>
                </a:rPr>
                <a:t>continue…</a:t>
              </a:r>
              <a:endParaRPr sz="1100" b="1">
                <a:solidFill>
                  <a:schemeClr val="dk1"/>
                </a:solidFill>
                <a:latin typeface="Arial"/>
                <a:ea typeface="Arial"/>
                <a:cs typeface="Arial"/>
                <a:sym typeface="Arial"/>
              </a:endParaRPr>
            </a:p>
          </p:txBody>
        </p:sp>
        <p:sp>
          <p:nvSpPr>
            <p:cNvPr id="864" name="Google Shape;864;p73"/>
            <p:cNvSpPr/>
            <p:nvPr/>
          </p:nvSpPr>
          <p:spPr>
            <a:xfrm>
              <a:off x="4444514" y="1597572"/>
              <a:ext cx="195501" cy="243000"/>
            </a:xfrm>
            <a:prstGeom prst="rightArrow">
              <a:avLst>
                <a:gd name="adj1" fmla="val 50000"/>
                <a:gd name="adj2" fmla="val 50000"/>
              </a:avLst>
            </a:prstGeom>
            <a:solidFill>
              <a:srgbClr val="49BF6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73"/>
            <p:cNvSpPr/>
            <p:nvPr/>
          </p:nvSpPr>
          <p:spPr>
            <a:xfrm>
              <a:off x="4668057" y="92695"/>
              <a:ext cx="1303342" cy="3252752"/>
            </a:xfrm>
            <a:prstGeom prst="rect">
              <a:avLst/>
            </a:prstGeom>
            <a:solidFill>
              <a:srgbClr val="46BA4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73"/>
            <p:cNvSpPr txBox="1"/>
            <p:nvPr/>
          </p:nvSpPr>
          <p:spPr>
            <a:xfrm>
              <a:off x="4668057" y="92695"/>
              <a:ext cx="1303342" cy="325275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1000"/>
                <a:buFont typeface="Arial"/>
                <a:buNone/>
              </a:pPr>
              <a:r>
                <a:rPr lang="en-US" sz="1000" b="1">
                  <a:solidFill>
                    <a:schemeClr val="dk1"/>
                  </a:solidFill>
                  <a:latin typeface="Arial"/>
                  <a:ea typeface="Arial"/>
                  <a:cs typeface="Arial"/>
                  <a:sym typeface="Arial"/>
                </a:rPr>
                <a:t>4)  The Board of Directors will be contacted and will meet with the staff member(s) and parent(s) to discuss options and address the problem. The Board will review the situation and make its recommendations for resolution.  The child may be suspended or the parents may be asked to withdraw their child from the program</a:t>
              </a:r>
              <a:r>
                <a:rPr lang="en-US" sz="1100" b="1">
                  <a:solidFill>
                    <a:schemeClr val="dk1"/>
                  </a:solidFill>
                  <a:latin typeface="Arial"/>
                  <a:ea typeface="Arial"/>
                  <a:cs typeface="Arial"/>
                  <a:sym typeface="Arial"/>
                </a:rPr>
                <a:t>.</a:t>
              </a:r>
              <a:endParaRPr/>
            </a:p>
          </p:txBody>
        </p:sp>
        <p:sp>
          <p:nvSpPr>
            <p:cNvPr id="867" name="Google Shape;867;p73"/>
            <p:cNvSpPr/>
            <p:nvPr/>
          </p:nvSpPr>
          <p:spPr>
            <a:xfrm>
              <a:off x="5999440" y="1597572"/>
              <a:ext cx="195501" cy="243000"/>
            </a:xfrm>
            <a:prstGeom prst="rightArrow">
              <a:avLst>
                <a:gd name="adj1" fmla="val 50000"/>
                <a:gd name="adj2" fmla="val 50000"/>
              </a:avLst>
            </a:prstGeom>
            <a:solidFill>
              <a:srgbClr val="58B34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73"/>
            <p:cNvSpPr/>
            <p:nvPr/>
          </p:nvSpPr>
          <p:spPr>
            <a:xfrm>
              <a:off x="6222983" y="92695"/>
              <a:ext cx="1303342" cy="3252752"/>
            </a:xfrm>
            <a:prstGeom prst="rect">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73"/>
            <p:cNvSpPr txBox="1"/>
            <p:nvPr/>
          </p:nvSpPr>
          <p:spPr>
            <a:xfrm>
              <a:off x="6222983" y="92695"/>
              <a:ext cx="1303342" cy="3252752"/>
            </a:xfrm>
            <a:prstGeom prst="rect">
              <a:avLst/>
            </a:prstGeom>
            <a:noFill/>
            <a:ln>
              <a:noFill/>
            </a:ln>
          </p:spPr>
          <p:txBody>
            <a:bodyPr spcFirstLastPara="1" wrap="square" lIns="152400" tIns="152400" rIns="152400" bIns="1524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sz="1100" b="1" i="1">
                  <a:solidFill>
                    <a:schemeClr val="dk1"/>
                  </a:solidFill>
                  <a:latin typeface="Arial"/>
                  <a:ea typeface="Arial"/>
                  <a:cs typeface="Arial"/>
                  <a:sym typeface="Arial"/>
                </a:rPr>
                <a:t>If a child is exhibiting disruptive behavior to the point that is disturbing the students or creating a dangerous situation, the parent(s) will be called to the school to remove the child immediately</a:t>
              </a:r>
              <a:r>
                <a:rPr lang="en-US" sz="1100" b="1" i="1">
                  <a:solidFill>
                    <a:schemeClr val="lt1"/>
                  </a:solidFill>
                  <a:latin typeface="Arial"/>
                  <a:ea typeface="Arial"/>
                  <a:cs typeface="Arial"/>
                  <a:sym typeface="Arial"/>
                </a:rPr>
                <a:t>.</a:t>
              </a:r>
              <a:endParaRPr sz="1100">
                <a:solidFill>
                  <a:schemeClr val="lt1"/>
                </a:solidFill>
                <a:latin typeface="Arial"/>
                <a:ea typeface="Arial"/>
                <a:cs typeface="Arial"/>
                <a:sym typeface="Arial"/>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874"/>
        <p:cNvGrpSpPr/>
        <p:nvPr/>
      </p:nvGrpSpPr>
      <p:grpSpPr>
        <a:xfrm>
          <a:off x="0" y="0"/>
          <a:ext cx="0" cy="0"/>
          <a:chOff x="0" y="0"/>
          <a:chExt cx="0" cy="0"/>
        </a:xfrm>
      </p:grpSpPr>
      <p:pic>
        <p:nvPicPr>
          <p:cNvPr id="875" name="Google Shape;875;p74" descr="Text&#10;&#10;Description automatically generated"/>
          <p:cNvPicPr preferRelativeResize="0"/>
          <p:nvPr/>
        </p:nvPicPr>
        <p:blipFill rotWithShape="1">
          <a:blip r:embed="rId3">
            <a:alphaModFix/>
          </a:blip>
          <a:srcRect l="2296" r="16383" b="1"/>
          <a:stretch/>
        </p:blipFill>
        <p:spPr>
          <a:xfrm>
            <a:off x="20" y="10"/>
            <a:ext cx="9143980" cy="3710603"/>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876" name="Google Shape;876;p74"/>
          <p:cNvSpPr txBox="1">
            <a:spLocks noGrp="1"/>
          </p:cNvSpPr>
          <p:nvPr>
            <p:ph type="body" idx="1"/>
          </p:nvPr>
        </p:nvSpPr>
        <p:spPr>
          <a:xfrm>
            <a:off x="2590800" y="3810000"/>
            <a:ext cx="6191246" cy="2395537"/>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1600"/>
              <a:buChar char="•"/>
            </a:pPr>
            <a:r>
              <a:rPr lang="en-US" sz="1600" b="1" i="1">
                <a:solidFill>
                  <a:schemeClr val="dk1"/>
                </a:solidFill>
              </a:rPr>
              <a:t>Drills</a:t>
            </a:r>
            <a:endParaRPr/>
          </a:p>
          <a:p>
            <a:pPr marL="228600" lvl="0" indent="-228600" algn="l" rtl="0">
              <a:lnSpc>
                <a:spcPct val="90000"/>
              </a:lnSpc>
              <a:spcBef>
                <a:spcPts val="1000"/>
              </a:spcBef>
              <a:spcAft>
                <a:spcPts val="0"/>
              </a:spcAft>
              <a:buClr>
                <a:schemeClr val="dk1"/>
              </a:buClr>
              <a:buSzPts val="1600"/>
              <a:buChar char="•"/>
            </a:pPr>
            <a:r>
              <a:rPr lang="en-US" sz="1600" b="1" i="1">
                <a:solidFill>
                  <a:schemeClr val="dk1"/>
                </a:solidFill>
              </a:rPr>
              <a:t> Fire</a:t>
            </a:r>
            <a:r>
              <a:rPr lang="en-US" sz="1600">
                <a:solidFill>
                  <a:schemeClr val="dk1"/>
                </a:solidFill>
              </a:rPr>
              <a:t> </a:t>
            </a:r>
            <a:endParaRPr/>
          </a:p>
          <a:p>
            <a:pPr marL="228600" lvl="0" indent="-228600" algn="l" rtl="0">
              <a:lnSpc>
                <a:spcPct val="90000"/>
              </a:lnSpc>
              <a:spcBef>
                <a:spcPts val="1000"/>
              </a:spcBef>
              <a:spcAft>
                <a:spcPts val="0"/>
              </a:spcAft>
              <a:buClr>
                <a:schemeClr val="dk1"/>
              </a:buClr>
              <a:buSzPts val="1600"/>
              <a:buChar char="•"/>
            </a:pPr>
            <a:r>
              <a:rPr lang="en-US" sz="1600" b="1" i="1">
                <a:solidFill>
                  <a:schemeClr val="dk1"/>
                </a:solidFill>
              </a:rPr>
              <a:t>Tornado </a:t>
            </a:r>
            <a:endParaRPr sz="1600">
              <a:solidFill>
                <a:schemeClr val="dk1"/>
              </a:solidFill>
            </a:endParaRPr>
          </a:p>
          <a:p>
            <a:pPr marL="228600" lvl="0" indent="-228600" algn="l" rtl="0">
              <a:lnSpc>
                <a:spcPct val="90000"/>
              </a:lnSpc>
              <a:spcBef>
                <a:spcPts val="1000"/>
              </a:spcBef>
              <a:spcAft>
                <a:spcPts val="0"/>
              </a:spcAft>
              <a:buClr>
                <a:schemeClr val="dk1"/>
              </a:buClr>
              <a:buSzPts val="1600"/>
              <a:buChar char="•"/>
            </a:pPr>
            <a:r>
              <a:rPr lang="en-US" sz="1600" b="1" i="1">
                <a:solidFill>
                  <a:schemeClr val="dk1"/>
                </a:solidFill>
              </a:rPr>
              <a:t>Snow Days</a:t>
            </a:r>
            <a:endParaRPr/>
          </a:p>
          <a:p>
            <a:pPr marL="228600" lvl="0" indent="-228600" algn="l" rtl="0">
              <a:lnSpc>
                <a:spcPct val="90000"/>
              </a:lnSpc>
              <a:spcBef>
                <a:spcPts val="1000"/>
              </a:spcBef>
              <a:spcAft>
                <a:spcPts val="0"/>
              </a:spcAft>
              <a:buClr>
                <a:schemeClr val="dk1"/>
              </a:buClr>
              <a:buSzPts val="1600"/>
              <a:buChar char="•"/>
            </a:pPr>
            <a:r>
              <a:rPr lang="en-US" sz="1600" b="1" i="1">
                <a:solidFill>
                  <a:schemeClr val="dk1"/>
                </a:solidFill>
              </a:rPr>
              <a:t>Gas Leaks/Other</a:t>
            </a:r>
            <a:endParaRPr/>
          </a:p>
          <a:p>
            <a:pPr marL="228600" lvl="0" indent="-228600" algn="l" rtl="0">
              <a:lnSpc>
                <a:spcPct val="90000"/>
              </a:lnSpc>
              <a:spcBef>
                <a:spcPts val="1000"/>
              </a:spcBef>
              <a:spcAft>
                <a:spcPts val="0"/>
              </a:spcAft>
              <a:buClr>
                <a:schemeClr val="dk1"/>
              </a:buClr>
              <a:buSzPts val="1600"/>
              <a:buChar char="•"/>
            </a:pPr>
            <a:r>
              <a:rPr lang="en-US" sz="1600" b="1" i="1">
                <a:solidFill>
                  <a:schemeClr val="dk1"/>
                </a:solidFill>
              </a:rPr>
              <a:t>Lock Down Procedure</a:t>
            </a:r>
            <a:endParaRPr/>
          </a:p>
          <a:p>
            <a:pPr marL="228600" lvl="0" indent="-228600" algn="l" rtl="0">
              <a:lnSpc>
                <a:spcPct val="90000"/>
              </a:lnSpc>
              <a:spcBef>
                <a:spcPts val="1000"/>
              </a:spcBef>
              <a:spcAft>
                <a:spcPts val="0"/>
              </a:spcAft>
              <a:buClr>
                <a:schemeClr val="dk1"/>
              </a:buClr>
              <a:buSzPts val="1600"/>
              <a:buChar char="•"/>
            </a:pPr>
            <a:r>
              <a:rPr lang="en-US" sz="1600" b="1" i="1">
                <a:solidFill>
                  <a:schemeClr val="dk1"/>
                </a:solidFill>
              </a:rPr>
              <a:t>Active Shooter</a:t>
            </a:r>
            <a:endParaRPr/>
          </a:p>
          <a:p>
            <a:pPr marL="228600" lvl="0" indent="-127000" algn="l" rtl="0">
              <a:lnSpc>
                <a:spcPct val="90000"/>
              </a:lnSpc>
              <a:spcBef>
                <a:spcPts val="1000"/>
              </a:spcBef>
              <a:spcAft>
                <a:spcPts val="0"/>
              </a:spcAft>
              <a:buClr>
                <a:schemeClr val="lt1"/>
              </a:buClr>
              <a:buSzPts val="1600"/>
              <a:buNone/>
            </a:pPr>
            <a:endParaRPr sz="1600" b="1" i="1"/>
          </a:p>
          <a:p>
            <a:pPr marL="228600" lvl="0" indent="-127000" algn="l" rtl="0">
              <a:lnSpc>
                <a:spcPct val="90000"/>
              </a:lnSpc>
              <a:spcBef>
                <a:spcPts val="1000"/>
              </a:spcBef>
              <a:spcAft>
                <a:spcPts val="0"/>
              </a:spcAft>
              <a:buClr>
                <a:schemeClr val="lt1"/>
              </a:buClr>
              <a:buSzPts val="1600"/>
              <a:buNone/>
            </a:pPr>
            <a:endParaRPr sz="16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881"/>
        <p:cNvGrpSpPr/>
        <p:nvPr/>
      </p:nvGrpSpPr>
      <p:grpSpPr>
        <a:xfrm>
          <a:off x="0" y="0"/>
          <a:ext cx="0" cy="0"/>
          <a:chOff x="0" y="0"/>
          <a:chExt cx="0" cy="0"/>
        </a:xfrm>
      </p:grpSpPr>
      <p:sp>
        <p:nvSpPr>
          <p:cNvPr id="882" name="Google Shape;882;p75"/>
          <p:cNvSpPr/>
          <p:nvPr/>
        </p:nvSpPr>
        <p:spPr>
          <a:xfrm>
            <a:off x="0" y="0"/>
            <a:ext cx="9141714" cy="68580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83" name="Google Shape;883;p75"/>
          <p:cNvSpPr/>
          <p:nvPr/>
        </p:nvSpPr>
        <p:spPr>
          <a:xfrm>
            <a:off x="307282" y="1022350"/>
            <a:ext cx="532209" cy="2095501"/>
          </a:xfrm>
          <a:custGeom>
            <a:avLst/>
            <a:gdLst/>
            <a:ahLst/>
            <a:cxnLst/>
            <a:rect l="l" t="t" r="r" b="b"/>
            <a:pathLst>
              <a:path w="447" h="1363" extrusionOk="0">
                <a:moveTo>
                  <a:pt x="447" y="1363"/>
                </a:moveTo>
                <a:lnTo>
                  <a:pt x="0" y="987"/>
                </a:lnTo>
                <a:lnTo>
                  <a:pt x="0" y="0"/>
                </a:lnTo>
                <a:lnTo>
                  <a:pt x="447" y="376"/>
                </a:lnTo>
                <a:lnTo>
                  <a:pt x="447" y="1363"/>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884" name="Google Shape;884;p75"/>
          <p:cNvSpPr/>
          <p:nvPr/>
        </p:nvSpPr>
        <p:spPr>
          <a:xfrm>
            <a:off x="307282" y="837744"/>
            <a:ext cx="302419" cy="1705431"/>
          </a:xfrm>
          <a:custGeom>
            <a:avLst/>
            <a:gdLst/>
            <a:ahLst/>
            <a:cxnLst/>
            <a:rect l="l" t="t" r="r" b="b"/>
            <a:pathLst>
              <a:path w="254" h="1109" extrusionOk="0">
                <a:moveTo>
                  <a:pt x="254" y="987"/>
                </a:moveTo>
                <a:lnTo>
                  <a:pt x="0" y="1109"/>
                </a:lnTo>
                <a:lnTo>
                  <a:pt x="0" y="119"/>
                </a:lnTo>
                <a:lnTo>
                  <a:pt x="254" y="0"/>
                </a:lnTo>
                <a:lnTo>
                  <a:pt x="254" y="987"/>
                </a:lnTo>
                <a:close/>
              </a:path>
            </a:pathLst>
          </a:custGeom>
          <a:solidFill>
            <a:srgbClr val="2F54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885" name="Google Shape;885;p75"/>
          <p:cNvSpPr/>
          <p:nvPr/>
        </p:nvSpPr>
        <p:spPr>
          <a:xfrm>
            <a:off x="483495" y="640894"/>
            <a:ext cx="126206" cy="1713195"/>
          </a:xfrm>
          <a:custGeom>
            <a:avLst/>
            <a:gdLst/>
            <a:ahLst/>
            <a:cxnLst/>
            <a:rect l="l" t="t" r="r" b="b"/>
            <a:pathLst>
              <a:path w="106" h="1114" extrusionOk="0">
                <a:moveTo>
                  <a:pt x="106" y="1114"/>
                </a:moveTo>
                <a:lnTo>
                  <a:pt x="0" y="1005"/>
                </a:lnTo>
                <a:lnTo>
                  <a:pt x="0" y="0"/>
                </a:lnTo>
                <a:lnTo>
                  <a:pt x="106" y="110"/>
                </a:lnTo>
                <a:lnTo>
                  <a:pt x="106" y="1114"/>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886" name="Google Shape;886;p75"/>
          <p:cNvSpPr/>
          <p:nvPr/>
        </p:nvSpPr>
        <p:spPr>
          <a:xfrm>
            <a:off x="8417402" y="635716"/>
            <a:ext cx="246459" cy="1742360"/>
          </a:xfrm>
          <a:custGeom>
            <a:avLst/>
            <a:gdLst/>
            <a:ahLst/>
            <a:cxnLst/>
            <a:rect l="l" t="t" r="r" b="b"/>
            <a:pathLst>
              <a:path w="207" h="1114" extrusionOk="0">
                <a:moveTo>
                  <a:pt x="207" y="987"/>
                </a:moveTo>
                <a:lnTo>
                  <a:pt x="0" y="1114"/>
                </a:lnTo>
                <a:lnTo>
                  <a:pt x="0" y="127"/>
                </a:lnTo>
                <a:lnTo>
                  <a:pt x="207" y="0"/>
                </a:lnTo>
                <a:lnTo>
                  <a:pt x="207" y="987"/>
                </a:lnTo>
                <a:close/>
              </a:path>
            </a:pathLst>
          </a:custGeom>
          <a:solidFill>
            <a:srgbClr val="1F386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887" name="Google Shape;887;p75"/>
          <p:cNvSpPr/>
          <p:nvPr/>
        </p:nvSpPr>
        <p:spPr>
          <a:xfrm>
            <a:off x="483041" y="635715"/>
            <a:ext cx="8180897" cy="1541457"/>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888" name="Google Shape;888;p75"/>
          <p:cNvSpPr txBox="1">
            <a:spLocks noGrp="1"/>
          </p:cNvSpPr>
          <p:nvPr>
            <p:ph type="title"/>
          </p:nvPr>
        </p:nvSpPr>
        <p:spPr>
          <a:xfrm>
            <a:off x="718879" y="800392"/>
            <a:ext cx="7698523" cy="12121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500"/>
              <a:buFont typeface="Calibri"/>
              <a:buNone/>
            </a:pPr>
            <a:r>
              <a:rPr lang="en-US" sz="3500">
                <a:solidFill>
                  <a:srgbClr val="FFFFFF"/>
                </a:solidFill>
              </a:rPr>
              <a:t>Additional Policies</a:t>
            </a:r>
            <a:endParaRPr/>
          </a:p>
        </p:txBody>
      </p:sp>
      <p:sp>
        <p:nvSpPr>
          <p:cNvPr id="889" name="Google Shape;889;p75"/>
          <p:cNvSpPr txBox="1">
            <a:spLocks noGrp="1"/>
          </p:cNvSpPr>
          <p:nvPr>
            <p:ph type="body" idx="1"/>
          </p:nvPr>
        </p:nvSpPr>
        <p:spPr>
          <a:xfrm>
            <a:off x="1025718" y="2490436"/>
            <a:ext cx="7281746" cy="3567173"/>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lt1"/>
              </a:buClr>
              <a:buSzPts val="2100"/>
              <a:buFont typeface="Calibri"/>
              <a:buNone/>
            </a:pPr>
            <a:r>
              <a:rPr lang="en-US" sz="2100" b="1"/>
              <a:t>Available in parent handbook:</a:t>
            </a:r>
            <a:endParaRPr sz="2100" b="1"/>
          </a:p>
          <a:p>
            <a:pPr marL="228600" lvl="0" indent="-228600" algn="l" rtl="0">
              <a:lnSpc>
                <a:spcPct val="90000"/>
              </a:lnSpc>
              <a:spcBef>
                <a:spcPts val="1000"/>
              </a:spcBef>
              <a:spcAft>
                <a:spcPts val="0"/>
              </a:spcAft>
              <a:buClr>
                <a:schemeClr val="dk1"/>
              </a:buClr>
              <a:buSzPts val="2100"/>
              <a:buFont typeface="Calibri"/>
              <a:buNone/>
            </a:pPr>
            <a:r>
              <a:rPr lang="en-US" sz="2100" b="1">
                <a:solidFill>
                  <a:schemeClr val="dk1"/>
                </a:solidFill>
              </a:rPr>
              <a:t>WEAPONS POLICY</a:t>
            </a:r>
            <a:endParaRPr/>
          </a:p>
          <a:p>
            <a:pPr marL="228600" lvl="0" indent="-228600" algn="l" rtl="0">
              <a:lnSpc>
                <a:spcPct val="90000"/>
              </a:lnSpc>
              <a:spcBef>
                <a:spcPts val="1000"/>
              </a:spcBef>
              <a:spcAft>
                <a:spcPts val="0"/>
              </a:spcAft>
              <a:buClr>
                <a:schemeClr val="dk1"/>
              </a:buClr>
              <a:buSzPts val="2100"/>
              <a:buFont typeface="Calibri"/>
              <a:buNone/>
            </a:pPr>
            <a:r>
              <a:rPr lang="en-US" sz="2100" b="1">
                <a:solidFill>
                  <a:schemeClr val="dk1"/>
                </a:solidFill>
              </a:rPr>
              <a:t>TOBACCO/ALCOHOL/DRUG POLICY</a:t>
            </a:r>
            <a:endParaRPr/>
          </a:p>
          <a:p>
            <a:pPr marL="228600" lvl="0" indent="-228600" algn="l" rtl="0">
              <a:lnSpc>
                <a:spcPct val="90000"/>
              </a:lnSpc>
              <a:spcBef>
                <a:spcPts val="1000"/>
              </a:spcBef>
              <a:spcAft>
                <a:spcPts val="0"/>
              </a:spcAft>
              <a:buClr>
                <a:schemeClr val="dk1"/>
              </a:buClr>
              <a:buSzPts val="2100"/>
              <a:buFont typeface="Calibri"/>
              <a:buNone/>
            </a:pPr>
            <a:r>
              <a:rPr lang="en-US" sz="2100" b="1">
                <a:solidFill>
                  <a:schemeClr val="dk1"/>
                </a:solidFill>
              </a:rPr>
              <a:t>ANIMAL POLICY</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3"/>
        <p:cNvGrpSpPr/>
        <p:nvPr/>
      </p:nvGrpSpPr>
      <p:grpSpPr>
        <a:xfrm>
          <a:off x="0" y="0"/>
          <a:ext cx="0" cy="0"/>
          <a:chOff x="0" y="0"/>
          <a:chExt cx="0" cy="0"/>
        </a:xfrm>
      </p:grpSpPr>
      <p:sp>
        <p:nvSpPr>
          <p:cNvPr id="894" name="Google Shape;894;p76"/>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895" name="Google Shape;895;p76"/>
          <p:cNvPicPr preferRelativeResize="0"/>
          <p:nvPr/>
        </p:nvPicPr>
        <p:blipFill rotWithShape="1">
          <a:blip r:embed="rId3">
            <a:alphaModFix/>
          </a:blip>
          <a:srcRect/>
          <a:stretch/>
        </p:blipFill>
        <p:spPr>
          <a:xfrm>
            <a:off x="1371600" y="508455"/>
            <a:ext cx="5791200" cy="1238759"/>
          </a:xfrm>
          <a:prstGeom prst="rect">
            <a:avLst/>
          </a:prstGeom>
          <a:noFill/>
          <a:ln>
            <a:noFill/>
          </a:ln>
        </p:spPr>
      </p:pic>
      <p:grpSp>
        <p:nvGrpSpPr>
          <p:cNvPr id="896" name="Google Shape;896;p76"/>
          <p:cNvGrpSpPr/>
          <p:nvPr/>
        </p:nvGrpSpPr>
        <p:grpSpPr>
          <a:xfrm flipH="1">
            <a:off x="0" y="0"/>
            <a:ext cx="822961" cy="1097280"/>
            <a:chOff x="11094719" y="0"/>
            <a:chExt cx="1097281" cy="1097280"/>
          </a:xfrm>
        </p:grpSpPr>
        <p:sp>
          <p:nvSpPr>
            <p:cNvPr id="897" name="Google Shape;897;p76"/>
            <p:cNvSpPr/>
            <p:nvPr/>
          </p:nvSpPr>
          <p:spPr>
            <a:xfrm rot="-5400000">
              <a:off x="11094720" y="0"/>
              <a:ext cx="1097280" cy="1097280"/>
            </a:xfrm>
            <a:prstGeom prst="triangle">
              <a:avLst>
                <a:gd name="adj" fmla="val 10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98" name="Google Shape;898;p76"/>
            <p:cNvSpPr/>
            <p:nvPr/>
          </p:nvSpPr>
          <p:spPr>
            <a:xfrm rot="2700000">
              <a:off x="11189552" y="127618"/>
              <a:ext cx="457894" cy="457894"/>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899" name="Google Shape;899;p76"/>
          <p:cNvSpPr txBox="1">
            <a:spLocks noGrp="1"/>
          </p:cNvSpPr>
          <p:nvPr>
            <p:ph type="body" idx="1"/>
          </p:nvPr>
        </p:nvSpPr>
        <p:spPr>
          <a:xfrm>
            <a:off x="1295400" y="2209800"/>
            <a:ext cx="6629400" cy="251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a:t>Blue box on sidewalk in front under tree</a:t>
            </a:r>
            <a:endParaRPr/>
          </a:p>
          <a:p>
            <a:pPr marL="0" lvl="0" indent="0" algn="l" rtl="0">
              <a:lnSpc>
                <a:spcPct val="90000"/>
              </a:lnSpc>
              <a:spcBef>
                <a:spcPts val="1000"/>
              </a:spcBef>
              <a:spcAft>
                <a:spcPts val="0"/>
              </a:spcAft>
              <a:buClr>
                <a:schemeClr val="dk1"/>
              </a:buClr>
              <a:buSzPts val="2800"/>
              <a:buNone/>
            </a:pPr>
            <a:r>
              <a:rPr lang="en-US"/>
              <a:t>Take a book, leave a book, or small toys like puzzles, things to share with other families</a:t>
            </a:r>
            <a:endParaRPr/>
          </a:p>
          <a:p>
            <a:pPr marL="0" lvl="0" indent="0" algn="l" rtl="0">
              <a:lnSpc>
                <a:spcPct val="90000"/>
              </a:lnSpc>
              <a:spcBef>
                <a:spcPts val="1000"/>
              </a:spcBef>
              <a:spcAft>
                <a:spcPts val="0"/>
              </a:spcAft>
              <a:buClr>
                <a:schemeClr val="dk1"/>
              </a:buClr>
              <a:buSzPts val="2800"/>
              <a:buNone/>
            </a:pPr>
            <a:r>
              <a:rPr lang="en-US"/>
              <a:t>Open to the community – mapped on </a:t>
            </a:r>
            <a:endParaRPr/>
          </a:p>
          <a:p>
            <a:pPr marL="0" lvl="0" indent="0" algn="l" rtl="0">
              <a:lnSpc>
                <a:spcPct val="90000"/>
              </a:lnSpc>
              <a:spcBef>
                <a:spcPts val="1000"/>
              </a:spcBef>
              <a:spcAft>
                <a:spcPts val="0"/>
              </a:spcAft>
              <a:buClr>
                <a:schemeClr val="dk1"/>
              </a:buClr>
              <a:buSzPts val="2800"/>
              <a:buNone/>
            </a:pPr>
            <a:r>
              <a:rPr lang="en-US"/>
              <a:t>Littlefreelibrary.org</a:t>
            </a:r>
            <a:endParaRPr/>
          </a:p>
          <a:p>
            <a:pPr marL="0" lvl="0" indent="0" algn="l" rtl="0">
              <a:lnSpc>
                <a:spcPct val="90000"/>
              </a:lnSpc>
              <a:spcBef>
                <a:spcPts val="1000"/>
              </a:spcBef>
              <a:spcAft>
                <a:spcPts val="0"/>
              </a:spcAft>
              <a:buClr>
                <a:schemeClr val="dk1"/>
              </a:buClr>
              <a:buSzPts val="2800"/>
              <a:buNone/>
            </a:pPr>
            <a:endParaRPr/>
          </a:p>
        </p:txBody>
      </p:sp>
      <p:grpSp>
        <p:nvGrpSpPr>
          <p:cNvPr id="900" name="Google Shape;900;p76"/>
          <p:cNvGrpSpPr/>
          <p:nvPr/>
        </p:nvGrpSpPr>
        <p:grpSpPr>
          <a:xfrm>
            <a:off x="8383455" y="4601497"/>
            <a:ext cx="760545" cy="2017580"/>
            <a:chOff x="11177940" y="4601497"/>
            <a:chExt cx="1014060" cy="2017580"/>
          </a:xfrm>
        </p:grpSpPr>
        <p:sp>
          <p:nvSpPr>
            <p:cNvPr id="901" name="Google Shape;901;p76"/>
            <p:cNvSpPr/>
            <p:nvPr/>
          </p:nvSpPr>
          <p:spPr>
            <a:xfrm rot="-5400000" flipH="1">
              <a:off x="10676180" y="5103257"/>
              <a:ext cx="2017580" cy="1014060"/>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902" name="Google Shape;902;p76"/>
            <p:cNvSpPr/>
            <p:nvPr/>
          </p:nvSpPr>
          <p:spPr>
            <a:xfrm rot="2700000">
              <a:off x="11278506" y="5728708"/>
              <a:ext cx="485578" cy="48557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pic>
        <p:nvPicPr>
          <p:cNvPr id="903" name="Google Shape;903;p76" descr="A cartoon of a library"/>
          <p:cNvPicPr preferRelativeResize="0"/>
          <p:nvPr/>
        </p:nvPicPr>
        <p:blipFill rotWithShape="1">
          <a:blip r:embed="rId4">
            <a:alphaModFix/>
          </a:blip>
          <a:srcRect/>
          <a:stretch/>
        </p:blipFill>
        <p:spPr>
          <a:xfrm>
            <a:off x="4403394" y="4419600"/>
            <a:ext cx="3750734" cy="210978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66"/>
        </a:solidFill>
        <a:effectLst/>
      </p:bgPr>
    </p:bg>
    <p:spTree>
      <p:nvGrpSpPr>
        <p:cNvPr id="1" name="Shape 907"/>
        <p:cNvGrpSpPr/>
        <p:nvPr/>
      </p:nvGrpSpPr>
      <p:grpSpPr>
        <a:xfrm>
          <a:off x="0" y="0"/>
          <a:ext cx="0" cy="0"/>
          <a:chOff x="0" y="0"/>
          <a:chExt cx="0" cy="0"/>
        </a:xfrm>
      </p:grpSpPr>
      <p:sp>
        <p:nvSpPr>
          <p:cNvPr id="908" name="Google Shape;908;p77"/>
          <p:cNvSpPr/>
          <p:nvPr/>
        </p:nvSpPr>
        <p:spPr>
          <a:xfrm>
            <a:off x="0" y="0"/>
            <a:ext cx="9141714" cy="6858000"/>
          </a:xfrm>
          <a:prstGeom prst="rect">
            <a:avLst/>
          </a:prstGeom>
          <a:solidFill>
            <a:srgbClr val="FFFF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909" name="Google Shape;909;p77"/>
          <p:cNvSpPr txBox="1">
            <a:spLocks noGrp="1"/>
          </p:cNvSpPr>
          <p:nvPr>
            <p:ph type="body" idx="1"/>
          </p:nvPr>
        </p:nvSpPr>
        <p:spPr>
          <a:xfrm>
            <a:off x="1981199" y="4648200"/>
            <a:ext cx="4948237" cy="14888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a:solidFill>
                  <a:schemeClr val="dk1"/>
                </a:solidFill>
                <a:latin typeface="Calibri"/>
                <a:ea typeface="Calibri"/>
                <a:cs typeface="Calibri"/>
                <a:sym typeface="Calibri"/>
              </a:rPr>
              <a:t>We are excited fo</a:t>
            </a:r>
            <a:r>
              <a:rPr lang="en-US">
                <a:solidFill>
                  <a:schemeClr val="dk1"/>
                </a:solidFill>
              </a:rPr>
              <a:t>r a new school year!  Please see your child’s teacher or Shelly with any questions, we are happy to help or clarify!</a:t>
            </a:r>
            <a:endParaRPr>
              <a:solidFill>
                <a:schemeClr val="lt1"/>
              </a:solidFill>
              <a:latin typeface="Calibri"/>
              <a:ea typeface="Calibri"/>
              <a:cs typeface="Calibri"/>
              <a:sym typeface="Calibri"/>
            </a:endParaRPr>
          </a:p>
        </p:txBody>
      </p:sp>
      <p:pic>
        <p:nvPicPr>
          <p:cNvPr id="910" name="Google Shape;910;p77" descr="Questions"/>
          <p:cNvPicPr preferRelativeResize="0"/>
          <p:nvPr/>
        </p:nvPicPr>
        <p:blipFill rotWithShape="1">
          <a:blip r:embed="rId3">
            <a:alphaModFix/>
          </a:blip>
          <a:srcRect/>
          <a:stretch/>
        </p:blipFill>
        <p:spPr>
          <a:xfrm>
            <a:off x="533400" y="2947595"/>
            <a:ext cx="966789" cy="966789"/>
          </a:xfrm>
          <a:prstGeom prst="rect">
            <a:avLst/>
          </a:prstGeom>
          <a:noFill/>
          <a:ln>
            <a:noFill/>
          </a:ln>
        </p:spPr>
      </p:pic>
      <p:pic>
        <p:nvPicPr>
          <p:cNvPr id="911" name="Google Shape;911;p77" descr="Questions"/>
          <p:cNvPicPr preferRelativeResize="0"/>
          <p:nvPr/>
        </p:nvPicPr>
        <p:blipFill rotWithShape="1">
          <a:blip r:embed="rId3">
            <a:alphaModFix amt="15000"/>
          </a:blip>
          <a:srcRect/>
          <a:stretch/>
        </p:blipFill>
        <p:spPr>
          <a:xfrm>
            <a:off x="4955861" y="1392825"/>
            <a:ext cx="4058507" cy="4058507"/>
          </a:xfrm>
          <a:prstGeom prst="rect">
            <a:avLst/>
          </a:prstGeom>
          <a:noFill/>
          <a:ln>
            <a:noFill/>
          </a:ln>
        </p:spPr>
      </p:pic>
      <p:sp>
        <p:nvSpPr>
          <p:cNvPr id="912" name="Google Shape;912;p77"/>
          <p:cNvSpPr txBox="1"/>
          <p:nvPr/>
        </p:nvSpPr>
        <p:spPr>
          <a:xfrm>
            <a:off x="1647825" y="407350"/>
            <a:ext cx="6087300"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Arial"/>
                <a:ea typeface="Arial"/>
                <a:cs typeface="Arial"/>
                <a:sym typeface="Arial"/>
              </a:rPr>
              <a:t>T</a:t>
            </a:r>
            <a:r>
              <a:rPr lang="en-US" sz="3200" dirty="0">
                <a:solidFill>
                  <a:schemeClr val="dk1"/>
                </a:solidFill>
              </a:rPr>
              <a:t>uesday</a:t>
            </a:r>
            <a:r>
              <a:rPr lang="en-US" sz="3200" dirty="0">
                <a:solidFill>
                  <a:schemeClr val="dk1"/>
                </a:solidFill>
                <a:latin typeface="Arial"/>
                <a:ea typeface="Arial"/>
                <a:cs typeface="Arial"/>
                <a:sym typeface="Arial"/>
              </a:rPr>
              <a:t> 8/25 first day 11:30 dismissal (district wide)</a:t>
            </a:r>
            <a:endParaRPr dirty="0"/>
          </a:p>
          <a:p>
            <a:pPr marL="0" marR="0" lvl="0" indent="0" algn="l" rtl="0">
              <a:spcBef>
                <a:spcPts val="0"/>
              </a:spcBef>
              <a:spcAft>
                <a:spcPts val="0"/>
              </a:spcAft>
              <a:buNone/>
            </a:pPr>
            <a:endParaRPr sz="3200" dirty="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87"/>
        <p:cNvGrpSpPr/>
        <p:nvPr/>
      </p:nvGrpSpPr>
      <p:grpSpPr>
        <a:xfrm>
          <a:off x="0" y="0"/>
          <a:ext cx="0" cy="0"/>
          <a:chOff x="0" y="0"/>
          <a:chExt cx="0" cy="0"/>
        </a:xfrm>
      </p:grpSpPr>
      <p:sp>
        <p:nvSpPr>
          <p:cNvPr id="288" name="Google Shape;288;p36"/>
          <p:cNvSpPr/>
          <p:nvPr/>
        </p:nvSpPr>
        <p:spPr>
          <a:xfrm>
            <a:off x="0" y="0"/>
            <a:ext cx="9141711"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89" name="Google Shape;289;p36"/>
          <p:cNvSpPr/>
          <p:nvPr/>
        </p:nvSpPr>
        <p:spPr>
          <a:xfrm>
            <a:off x="0" y="0"/>
            <a:ext cx="9141711"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290" name="Google Shape;290;p36"/>
          <p:cNvGrpSpPr/>
          <p:nvPr/>
        </p:nvGrpSpPr>
        <p:grpSpPr>
          <a:xfrm>
            <a:off x="4416" y="-2"/>
            <a:ext cx="2601176" cy="6858000"/>
            <a:chOff x="651279" y="598259"/>
            <a:chExt cx="10889442" cy="5680742"/>
          </a:xfrm>
        </p:grpSpPr>
        <p:sp>
          <p:nvSpPr>
            <p:cNvPr id="291" name="Google Shape;291;p36"/>
            <p:cNvSpPr/>
            <p:nvPr/>
          </p:nvSpPr>
          <p:spPr>
            <a:xfrm>
              <a:off x="651279" y="598259"/>
              <a:ext cx="10889442" cy="568074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2" name="Google Shape;292;p36"/>
            <p:cNvSpPr/>
            <p:nvPr/>
          </p:nvSpPr>
          <p:spPr>
            <a:xfrm>
              <a:off x="651279" y="598259"/>
              <a:ext cx="10889442" cy="5680742"/>
            </a:xfrm>
            <a:prstGeom prst="rect">
              <a:avLst/>
            </a:prstGeom>
            <a:solidFill>
              <a:schemeClr val="accent6">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293" name="Google Shape;293;p36"/>
          <p:cNvGrpSpPr/>
          <p:nvPr/>
        </p:nvGrpSpPr>
        <p:grpSpPr>
          <a:xfrm>
            <a:off x="1143" y="0"/>
            <a:ext cx="9141717" cy="6858000"/>
            <a:chOff x="0" y="0"/>
            <a:chExt cx="12188952" cy="6858000"/>
          </a:xfrm>
        </p:grpSpPr>
        <p:sp>
          <p:nvSpPr>
            <p:cNvPr id="294" name="Google Shape;294;p36"/>
            <p:cNvSpPr/>
            <p:nvPr/>
          </p:nvSpPr>
          <p:spPr>
            <a:xfrm>
              <a:off x="26122" y="6015669"/>
              <a:ext cx="2605762" cy="842331"/>
            </a:xfrm>
            <a:custGeom>
              <a:avLst/>
              <a:gdLst/>
              <a:ahLst/>
              <a:cxnLst/>
              <a:rect l="l" t="t" r="r" b="b"/>
              <a:pathLst>
                <a:path w="3180577" h="1033951" extrusionOk="0">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dk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5" name="Google Shape;295;p36"/>
            <p:cNvSpPr/>
            <p:nvPr/>
          </p:nvSpPr>
          <p:spPr>
            <a:xfrm>
              <a:off x="655184" y="5798001"/>
              <a:ext cx="2485581" cy="1059999"/>
            </a:xfrm>
            <a:custGeom>
              <a:avLst/>
              <a:gdLst/>
              <a:ahLst/>
              <a:cxnLst/>
              <a:rect l="l" t="t" r="r" b="b"/>
              <a:pathLst>
                <a:path w="2449768" h="1050628" extrusionOk="0">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dk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 name="Google Shape;296;p36"/>
            <p:cNvSpPr/>
            <p:nvPr/>
          </p:nvSpPr>
          <p:spPr>
            <a:xfrm>
              <a:off x="3474720" y="0"/>
              <a:ext cx="6177282" cy="1778750"/>
            </a:xfrm>
            <a:custGeom>
              <a:avLst/>
              <a:gdLst/>
              <a:ahLst/>
              <a:cxnLst/>
              <a:rect l="l" t="t" r="r" b="b"/>
              <a:pathLst>
                <a:path w="6386648" h="1849426" extrusionOk="0">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36"/>
            <p:cNvSpPr/>
            <p:nvPr/>
          </p:nvSpPr>
          <p:spPr>
            <a:xfrm>
              <a:off x="0" y="2390523"/>
              <a:ext cx="611491" cy="1421482"/>
            </a:xfrm>
            <a:custGeom>
              <a:avLst/>
              <a:gdLst/>
              <a:ahLst/>
              <a:cxnLst/>
              <a:rect l="l" t="t" r="r" b="b"/>
              <a:pathLst>
                <a:path w="611491" h="1429512" extrusionOk="0">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 name="Google Shape;298;p36"/>
            <p:cNvSpPr/>
            <p:nvPr/>
          </p:nvSpPr>
          <p:spPr>
            <a:xfrm>
              <a:off x="3792772" y="0"/>
              <a:ext cx="2423863" cy="1343767"/>
            </a:xfrm>
            <a:custGeom>
              <a:avLst/>
              <a:gdLst/>
              <a:ahLst/>
              <a:cxnLst/>
              <a:rect l="l" t="t" r="r" b="b"/>
              <a:pathLst>
                <a:path w="3015964" h="1681468" extrusionOk="0">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dk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36"/>
            <p:cNvSpPr/>
            <p:nvPr/>
          </p:nvSpPr>
          <p:spPr>
            <a:xfrm>
              <a:off x="10946850" y="0"/>
              <a:ext cx="1242102" cy="2620884"/>
            </a:xfrm>
            <a:custGeom>
              <a:avLst/>
              <a:gdLst/>
              <a:ahLst/>
              <a:cxnLst/>
              <a:rect l="l" t="t" r="r" b="b"/>
              <a:pathLst>
                <a:path w="1242102" h="2635689" extrusionOk="0">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dk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36"/>
            <p:cNvSpPr/>
            <p:nvPr/>
          </p:nvSpPr>
          <p:spPr>
            <a:xfrm>
              <a:off x="0" y="0"/>
              <a:ext cx="1577788" cy="980141"/>
            </a:xfrm>
            <a:custGeom>
              <a:avLst/>
              <a:gdLst/>
              <a:ahLst/>
              <a:cxnLst/>
              <a:rect l="l" t="t" r="r" b="b"/>
              <a:pathLst>
                <a:path w="1471018" h="795676" extrusionOk="0">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01" name="Google Shape;301;p36"/>
          <p:cNvSpPr txBox="1">
            <a:spLocks noGrp="1"/>
          </p:cNvSpPr>
          <p:nvPr>
            <p:ph type="title"/>
          </p:nvPr>
        </p:nvSpPr>
        <p:spPr>
          <a:xfrm rot="-5400000">
            <a:off x="-994410" y="1947672"/>
            <a:ext cx="4471416" cy="27889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200"/>
              <a:buFont typeface="Calibri"/>
              <a:buNone/>
            </a:pPr>
            <a:r>
              <a:rPr lang="en-US" sz="4200">
                <a:solidFill>
                  <a:schemeClr val="dk1"/>
                </a:solidFill>
              </a:rPr>
              <a:t>Maintenance </a:t>
            </a:r>
            <a:endParaRPr/>
          </a:p>
        </p:txBody>
      </p:sp>
      <p:grpSp>
        <p:nvGrpSpPr>
          <p:cNvPr id="302" name="Google Shape;302;p36"/>
          <p:cNvGrpSpPr/>
          <p:nvPr/>
        </p:nvGrpSpPr>
        <p:grpSpPr>
          <a:xfrm>
            <a:off x="2845722" y="828674"/>
            <a:ext cx="5669628" cy="5205464"/>
            <a:chOff x="0" y="539916"/>
            <a:chExt cx="5669628" cy="5205464"/>
          </a:xfrm>
        </p:grpSpPr>
        <p:sp>
          <p:nvSpPr>
            <p:cNvPr id="303" name="Google Shape;303;p36"/>
            <p:cNvSpPr/>
            <p:nvPr/>
          </p:nvSpPr>
          <p:spPr>
            <a:xfrm>
              <a:off x="0" y="539916"/>
              <a:ext cx="5669628" cy="2550892"/>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6"/>
            <p:cNvSpPr txBox="1"/>
            <p:nvPr/>
          </p:nvSpPr>
          <p:spPr>
            <a:xfrm>
              <a:off x="124524" y="664440"/>
              <a:ext cx="5420580" cy="2301844"/>
            </a:xfrm>
            <a:prstGeom prst="rect">
              <a:avLst/>
            </a:prstGeom>
            <a:noFill/>
            <a:ln>
              <a:noFill/>
            </a:ln>
          </p:spPr>
          <p:txBody>
            <a:bodyPr spcFirstLastPara="1" wrap="square" lIns="137150" tIns="137150" rIns="137150" bIns="137150" anchor="ctr" anchorCtr="0">
              <a:noAutofit/>
            </a:bodyPr>
            <a:lstStyle/>
            <a:p>
              <a:pPr marL="0" marR="0" lvl="0" indent="0" algn="l" rtl="0">
                <a:lnSpc>
                  <a:spcPct val="90000"/>
                </a:lnSpc>
                <a:spcBef>
                  <a:spcPts val="0"/>
                </a:spcBef>
                <a:spcAft>
                  <a:spcPts val="0"/>
                </a:spcAft>
                <a:buClr>
                  <a:schemeClr val="lt1"/>
                </a:buClr>
                <a:buSzPts val="3600"/>
                <a:buFont typeface="Arial"/>
                <a:buNone/>
              </a:pPr>
              <a:r>
                <a:rPr lang="en-US" sz="3600" dirty="0">
                  <a:solidFill>
                    <a:schemeClr val="lt1"/>
                  </a:solidFill>
                  <a:latin typeface="Arial"/>
                  <a:ea typeface="Arial"/>
                  <a:cs typeface="Arial"/>
                  <a:sym typeface="Arial"/>
                </a:rPr>
                <a:t>Fall and spring maintenance days:</a:t>
              </a:r>
            </a:p>
            <a:p>
              <a:pPr marL="0" marR="0" lvl="0" indent="0" algn="l" rtl="0">
                <a:lnSpc>
                  <a:spcPct val="90000"/>
                </a:lnSpc>
                <a:spcBef>
                  <a:spcPts val="0"/>
                </a:spcBef>
                <a:spcAft>
                  <a:spcPts val="0"/>
                </a:spcAft>
                <a:buClr>
                  <a:schemeClr val="lt1"/>
                </a:buClr>
                <a:buSzPts val="3600"/>
                <a:buFont typeface="Arial"/>
                <a:buNone/>
              </a:pPr>
              <a:r>
                <a:rPr lang="en-US" sz="3600" dirty="0">
                  <a:solidFill>
                    <a:schemeClr val="lt1"/>
                  </a:solidFill>
                  <a:latin typeface="Arial"/>
                  <a:ea typeface="Arial"/>
                  <a:cs typeface="Arial"/>
                  <a:sym typeface="Arial"/>
                </a:rPr>
                <a:t>UW Big Event </a:t>
              </a:r>
              <a:r>
                <a:rPr lang="en-US" sz="3600" dirty="0">
                  <a:solidFill>
                    <a:schemeClr val="lt1"/>
                  </a:solidFill>
                </a:rPr>
                <a:t>in October</a:t>
              </a:r>
            </a:p>
            <a:p>
              <a:pPr marL="0" marR="0" lvl="0" indent="0" algn="l" rtl="0">
                <a:lnSpc>
                  <a:spcPct val="90000"/>
                </a:lnSpc>
                <a:spcBef>
                  <a:spcPts val="0"/>
                </a:spcBef>
                <a:spcAft>
                  <a:spcPts val="0"/>
                </a:spcAft>
                <a:buClr>
                  <a:schemeClr val="lt1"/>
                </a:buClr>
                <a:buSzPts val="3600"/>
                <a:buFont typeface="Arial"/>
                <a:buNone/>
              </a:pPr>
              <a:r>
                <a:rPr lang="en-US" sz="3600" dirty="0">
                  <a:solidFill>
                    <a:schemeClr val="lt1"/>
                  </a:solidFill>
                </a:rPr>
                <a:t>May cleaning Saturday</a:t>
              </a:r>
              <a:endParaRPr dirty="0"/>
            </a:p>
          </p:txBody>
        </p:sp>
        <p:sp>
          <p:nvSpPr>
            <p:cNvPr id="305" name="Google Shape;305;p36"/>
            <p:cNvSpPr/>
            <p:nvPr/>
          </p:nvSpPr>
          <p:spPr>
            <a:xfrm>
              <a:off x="0" y="3194488"/>
              <a:ext cx="5669628" cy="2550892"/>
            </a:xfrm>
            <a:prstGeom prst="roundRect">
              <a:avLst>
                <a:gd name="adj" fmla="val 16667"/>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6"/>
            <p:cNvSpPr txBox="1"/>
            <p:nvPr/>
          </p:nvSpPr>
          <p:spPr>
            <a:xfrm>
              <a:off x="124524" y="3319012"/>
              <a:ext cx="5420580" cy="2301844"/>
            </a:xfrm>
            <a:prstGeom prst="rect">
              <a:avLst/>
            </a:prstGeom>
            <a:noFill/>
            <a:ln>
              <a:noFill/>
            </a:ln>
          </p:spPr>
          <p:txBody>
            <a:bodyPr spcFirstLastPara="1" wrap="square" lIns="137150" tIns="137150" rIns="137150" bIns="137150" anchor="ctr" anchorCtr="0">
              <a:noAutofit/>
            </a:bodyPr>
            <a:lstStyle/>
            <a:p>
              <a:pPr marL="0" marR="0" lvl="0" indent="0" algn="l" rtl="0">
                <a:lnSpc>
                  <a:spcPct val="90000"/>
                </a:lnSpc>
                <a:spcBef>
                  <a:spcPts val="0"/>
                </a:spcBef>
                <a:spcAft>
                  <a:spcPts val="0"/>
                </a:spcAft>
                <a:buClr>
                  <a:schemeClr val="lt1"/>
                </a:buClr>
                <a:buSzPts val="3600"/>
                <a:buFont typeface="Arial"/>
                <a:buNone/>
              </a:pPr>
              <a:r>
                <a:rPr lang="en-US" sz="3600">
                  <a:solidFill>
                    <a:schemeClr val="lt1"/>
                  </a:solidFill>
                  <a:latin typeface="Arial"/>
                  <a:ea typeface="Arial"/>
                  <a:cs typeface="Arial"/>
                  <a:sym typeface="Arial"/>
                </a:rPr>
                <a:t>See Shelly if you like to do yard work, move snow, have repair &amp; maintenance</a:t>
              </a:r>
              <a:br>
                <a:rPr lang="en-US" sz="3600">
                  <a:solidFill>
                    <a:schemeClr val="lt1"/>
                  </a:solidFill>
                  <a:latin typeface="Arial"/>
                  <a:ea typeface="Arial"/>
                  <a:cs typeface="Arial"/>
                  <a:sym typeface="Arial"/>
                </a:rPr>
              </a:br>
              <a:r>
                <a:rPr lang="en-US" sz="3600">
                  <a:solidFill>
                    <a:schemeClr val="lt1"/>
                  </a:solidFill>
                  <a:latin typeface="Arial"/>
                  <a:ea typeface="Arial"/>
                  <a:cs typeface="Arial"/>
                  <a:sym typeface="Arial"/>
                </a:rPr>
                <a:t> skills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311"/>
        <p:cNvGrpSpPr/>
        <p:nvPr/>
      </p:nvGrpSpPr>
      <p:grpSpPr>
        <a:xfrm>
          <a:off x="0" y="0"/>
          <a:ext cx="0" cy="0"/>
          <a:chOff x="0" y="0"/>
          <a:chExt cx="0" cy="0"/>
        </a:xfrm>
      </p:grpSpPr>
      <p:sp>
        <p:nvSpPr>
          <p:cNvPr id="312" name="Google Shape;312;p37"/>
          <p:cNvSpPr/>
          <p:nvPr/>
        </p:nvSpPr>
        <p:spPr>
          <a:xfrm>
            <a:off x="0" y="0"/>
            <a:ext cx="3477006" cy="6858000"/>
          </a:xfrm>
          <a:prstGeom prst="rect">
            <a:avLst/>
          </a:prstGeom>
          <a:solidFill>
            <a:srgbClr val="8C477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3" name="Google Shape;313;p37"/>
          <p:cNvSpPr/>
          <p:nvPr/>
        </p:nvSpPr>
        <p:spPr>
          <a:xfrm>
            <a:off x="363474" y="559407"/>
            <a:ext cx="2750058" cy="5739187"/>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74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4" name="Google Shape;314;p37"/>
          <p:cNvPicPr preferRelativeResize="0"/>
          <p:nvPr/>
        </p:nvPicPr>
        <p:blipFill rotWithShape="1">
          <a:blip r:embed="rId3">
            <a:alphaModFix/>
          </a:blip>
          <a:srcRect/>
          <a:stretch/>
        </p:blipFill>
        <p:spPr>
          <a:xfrm>
            <a:off x="6629400" y="66740"/>
            <a:ext cx="2334960" cy="688812"/>
          </a:xfrm>
          <a:prstGeom prst="rect">
            <a:avLst/>
          </a:prstGeom>
          <a:noFill/>
          <a:ln>
            <a:noFill/>
          </a:ln>
        </p:spPr>
      </p:pic>
      <p:sp>
        <p:nvSpPr>
          <p:cNvPr id="315" name="Google Shape;315;p37"/>
          <p:cNvSpPr txBox="1">
            <a:spLocks noGrp="1"/>
          </p:cNvSpPr>
          <p:nvPr>
            <p:ph type="body" idx="1"/>
          </p:nvPr>
        </p:nvSpPr>
        <p:spPr>
          <a:xfrm>
            <a:off x="3684555" y="568643"/>
            <a:ext cx="4817136" cy="590835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600"/>
              <a:buFont typeface="Calibri"/>
              <a:buNone/>
            </a:pPr>
            <a:r>
              <a:rPr lang="en-US" sz="600" b="1" dirty="0"/>
              <a:t> </a:t>
            </a:r>
            <a:endParaRPr dirty="0"/>
          </a:p>
          <a:p>
            <a:pPr marL="0" lvl="0" indent="0" algn="l" rtl="0">
              <a:lnSpc>
                <a:spcPct val="90000"/>
              </a:lnSpc>
              <a:spcBef>
                <a:spcPts val="1000"/>
              </a:spcBef>
              <a:spcAft>
                <a:spcPts val="0"/>
              </a:spcAft>
              <a:buClr>
                <a:schemeClr val="lt1"/>
              </a:buClr>
              <a:buSzPts val="600"/>
              <a:buNone/>
            </a:pPr>
            <a:r>
              <a:rPr lang="en-US" sz="600" dirty="0"/>
              <a:t>   </a:t>
            </a:r>
            <a:endParaRPr sz="600" b="1" dirty="0">
              <a:solidFill>
                <a:schemeClr val="dk1"/>
              </a:solidFill>
            </a:endParaRPr>
          </a:p>
          <a:p>
            <a:pPr marL="228600" lvl="0" indent="-228600" algn="l" rtl="0">
              <a:lnSpc>
                <a:spcPct val="90000"/>
              </a:lnSpc>
              <a:spcBef>
                <a:spcPts val="1000"/>
              </a:spcBef>
              <a:spcAft>
                <a:spcPts val="0"/>
              </a:spcAft>
              <a:buClr>
                <a:schemeClr val="dk1"/>
              </a:buClr>
              <a:buSzPts val="1600"/>
              <a:buFont typeface="Calibri"/>
              <a:buNone/>
            </a:pPr>
            <a:r>
              <a:rPr lang="en-US" sz="1600" b="1" dirty="0">
                <a:solidFill>
                  <a:schemeClr val="dk1"/>
                </a:solidFill>
              </a:rPr>
              <a:t>Fundraising Committee</a:t>
            </a:r>
            <a:endParaRPr dirty="0"/>
          </a:p>
          <a:p>
            <a:pPr marL="228600" lvl="0" indent="-228600" algn="l" rtl="0">
              <a:lnSpc>
                <a:spcPct val="90000"/>
              </a:lnSpc>
              <a:spcBef>
                <a:spcPts val="1000"/>
              </a:spcBef>
              <a:spcAft>
                <a:spcPts val="0"/>
              </a:spcAft>
              <a:buClr>
                <a:schemeClr val="lt1"/>
              </a:buClr>
              <a:buSzPts val="1600"/>
              <a:buFont typeface="Calibri"/>
              <a:buNone/>
            </a:pPr>
            <a:endParaRPr sz="1600" b="1" dirty="0">
              <a:solidFill>
                <a:schemeClr val="dk1"/>
              </a:solidFill>
            </a:endParaRPr>
          </a:p>
          <a:p>
            <a:pPr marL="228600" lvl="0" indent="-228600" algn="l" rtl="0">
              <a:lnSpc>
                <a:spcPct val="90000"/>
              </a:lnSpc>
              <a:spcBef>
                <a:spcPts val="1000"/>
              </a:spcBef>
              <a:spcAft>
                <a:spcPts val="0"/>
              </a:spcAft>
              <a:buClr>
                <a:schemeClr val="dk1"/>
              </a:buClr>
              <a:buSzPts val="1600"/>
              <a:buFont typeface="Calibri"/>
              <a:buNone/>
            </a:pPr>
            <a:r>
              <a:rPr lang="en-US" sz="1600" b="1" dirty="0">
                <a:solidFill>
                  <a:schemeClr val="dk1"/>
                </a:solidFill>
              </a:rPr>
              <a:t>Popcorn Fundraiser – before Christmas</a:t>
            </a:r>
            <a:endParaRPr dirty="0"/>
          </a:p>
          <a:p>
            <a:pPr marL="228600" lvl="0" indent="-228600" algn="l" rtl="0">
              <a:lnSpc>
                <a:spcPct val="90000"/>
              </a:lnSpc>
              <a:spcBef>
                <a:spcPts val="1000"/>
              </a:spcBef>
              <a:spcAft>
                <a:spcPts val="0"/>
              </a:spcAft>
              <a:buClr>
                <a:schemeClr val="lt1"/>
              </a:buClr>
              <a:buSzPts val="1600"/>
              <a:buFont typeface="Calibri"/>
              <a:buNone/>
            </a:pPr>
            <a:endParaRPr sz="1600" dirty="0">
              <a:solidFill>
                <a:schemeClr val="dk1"/>
              </a:solidFill>
            </a:endParaRPr>
          </a:p>
          <a:p>
            <a:pPr marL="228600" lvl="0" indent="-228600" algn="l" rtl="0">
              <a:lnSpc>
                <a:spcPct val="90000"/>
              </a:lnSpc>
              <a:spcBef>
                <a:spcPts val="1000"/>
              </a:spcBef>
              <a:spcAft>
                <a:spcPts val="0"/>
              </a:spcAft>
              <a:buClr>
                <a:schemeClr val="dk1"/>
              </a:buClr>
              <a:buSzPts val="1600"/>
              <a:buFont typeface="Calibri"/>
              <a:buNone/>
            </a:pPr>
            <a:r>
              <a:rPr lang="en-US" sz="1600" b="1" dirty="0" err="1">
                <a:solidFill>
                  <a:schemeClr val="dk1"/>
                </a:solidFill>
              </a:rPr>
              <a:t>WyoGives</a:t>
            </a:r>
            <a:r>
              <a:rPr lang="en-US" sz="1600" b="1" dirty="0">
                <a:solidFill>
                  <a:schemeClr val="dk1"/>
                </a:solidFill>
              </a:rPr>
              <a:t> day in July</a:t>
            </a:r>
            <a:r>
              <a:rPr lang="en-US" sz="1600" b="1" dirty="0">
                <a:solidFill>
                  <a:srgbClr val="FF0000"/>
                </a:solidFill>
              </a:rPr>
              <a:t> – matching donors</a:t>
            </a:r>
            <a:endParaRPr dirty="0"/>
          </a:p>
          <a:p>
            <a:pPr marL="228600" lvl="0" indent="-228600" algn="l" rtl="0">
              <a:lnSpc>
                <a:spcPct val="90000"/>
              </a:lnSpc>
              <a:spcBef>
                <a:spcPts val="1000"/>
              </a:spcBef>
              <a:spcAft>
                <a:spcPts val="0"/>
              </a:spcAft>
              <a:buClr>
                <a:srgbClr val="FF0000"/>
              </a:buClr>
              <a:buSzPts val="1600"/>
              <a:buFont typeface="Calibri"/>
              <a:buNone/>
            </a:pPr>
            <a:r>
              <a:rPr lang="en-US" sz="1600" b="1" dirty="0">
                <a:solidFill>
                  <a:srgbClr val="FF0000"/>
                </a:solidFill>
              </a:rPr>
              <a:t>Pledge sheet</a:t>
            </a:r>
            <a:endParaRPr dirty="0"/>
          </a:p>
          <a:p>
            <a:pPr marL="228600" lvl="0" indent="-228600" algn="l" rtl="0">
              <a:lnSpc>
                <a:spcPct val="90000"/>
              </a:lnSpc>
              <a:spcBef>
                <a:spcPts val="1000"/>
              </a:spcBef>
              <a:spcAft>
                <a:spcPts val="0"/>
              </a:spcAft>
              <a:buClr>
                <a:schemeClr val="lt1"/>
              </a:buClr>
              <a:buSzPts val="1600"/>
              <a:buFont typeface="Calibri"/>
              <a:buNone/>
            </a:pPr>
            <a:endParaRPr sz="1600" dirty="0">
              <a:solidFill>
                <a:schemeClr val="dk1"/>
              </a:solidFill>
            </a:endParaRPr>
          </a:p>
          <a:p>
            <a:pPr marL="228600" lvl="0" indent="-228600" algn="l" rtl="0">
              <a:lnSpc>
                <a:spcPct val="90000"/>
              </a:lnSpc>
              <a:spcBef>
                <a:spcPts val="1000"/>
              </a:spcBef>
              <a:spcAft>
                <a:spcPts val="0"/>
              </a:spcAft>
              <a:buClr>
                <a:schemeClr val="dk1"/>
              </a:buClr>
              <a:buSzPts val="1600"/>
              <a:buFont typeface="Calibri"/>
              <a:buNone/>
            </a:pPr>
            <a:r>
              <a:rPr lang="en-US" sz="1600" b="1" dirty="0">
                <a:solidFill>
                  <a:schemeClr val="dk1"/>
                </a:solidFill>
              </a:rPr>
              <a:t>Spring Raffle</a:t>
            </a:r>
            <a:endParaRPr sz="1600" dirty="0">
              <a:solidFill>
                <a:schemeClr val="dk1"/>
              </a:solidFill>
            </a:endParaRPr>
          </a:p>
          <a:p>
            <a:pPr marL="228600" lvl="0" indent="-228600" algn="l" rtl="0">
              <a:lnSpc>
                <a:spcPct val="90000"/>
              </a:lnSpc>
              <a:spcBef>
                <a:spcPts val="1000"/>
              </a:spcBef>
              <a:spcAft>
                <a:spcPts val="0"/>
              </a:spcAft>
              <a:buClr>
                <a:schemeClr val="lt1"/>
              </a:buClr>
              <a:buSzPts val="1600"/>
              <a:buFont typeface="Calibri"/>
              <a:buNone/>
            </a:pPr>
            <a:endParaRPr sz="1600" b="1" dirty="0">
              <a:solidFill>
                <a:schemeClr val="dk1"/>
              </a:solidFill>
            </a:endParaRPr>
          </a:p>
          <a:p>
            <a:pPr marL="228600" lvl="0" indent="-228600" algn="l" rtl="0">
              <a:lnSpc>
                <a:spcPct val="90000"/>
              </a:lnSpc>
              <a:spcBef>
                <a:spcPts val="1000"/>
              </a:spcBef>
              <a:spcAft>
                <a:spcPts val="0"/>
              </a:spcAft>
              <a:buClr>
                <a:schemeClr val="dk1"/>
              </a:buClr>
              <a:buSzPts val="1600"/>
              <a:buFont typeface="Calibri"/>
              <a:buNone/>
            </a:pPr>
            <a:r>
              <a:rPr lang="en-US" sz="1600" b="1" dirty="0">
                <a:solidFill>
                  <a:schemeClr val="dk1"/>
                </a:solidFill>
              </a:rPr>
              <a:t>Scholastic Book Fairs </a:t>
            </a:r>
            <a:r>
              <a:rPr lang="en-US" sz="1600" dirty="0">
                <a:solidFill>
                  <a:schemeClr val="dk1"/>
                </a:solidFill>
              </a:rPr>
              <a:t>– 2x a year </a:t>
            </a:r>
            <a:endParaRPr dirty="0"/>
          </a:p>
          <a:p>
            <a:pPr marL="228600" lvl="0" indent="-228600" algn="l" rtl="0">
              <a:lnSpc>
                <a:spcPct val="90000"/>
              </a:lnSpc>
              <a:spcBef>
                <a:spcPts val="1000"/>
              </a:spcBef>
              <a:spcAft>
                <a:spcPts val="0"/>
              </a:spcAft>
              <a:buClr>
                <a:schemeClr val="lt1"/>
              </a:buClr>
              <a:buSzPts val="1600"/>
              <a:buFont typeface="Calibri"/>
              <a:buNone/>
            </a:pPr>
            <a:endParaRPr sz="1600" b="1" dirty="0">
              <a:solidFill>
                <a:schemeClr val="dk1"/>
              </a:solidFill>
            </a:endParaRPr>
          </a:p>
          <a:p>
            <a:pPr marL="228600" lvl="0" indent="-228600" algn="l" rtl="0">
              <a:lnSpc>
                <a:spcPct val="90000"/>
              </a:lnSpc>
              <a:spcBef>
                <a:spcPts val="1000"/>
              </a:spcBef>
              <a:spcAft>
                <a:spcPts val="0"/>
              </a:spcAft>
              <a:buClr>
                <a:schemeClr val="dk1"/>
              </a:buClr>
              <a:buSzPts val="1600"/>
              <a:buFont typeface="Calibri"/>
              <a:buNone/>
            </a:pPr>
            <a:r>
              <a:rPr lang="en-US" sz="1600" b="1" dirty="0">
                <a:solidFill>
                  <a:schemeClr val="dk1"/>
                </a:solidFill>
              </a:rPr>
              <a:t>Fundraising has paid for: new floors, vans, bike path, equipment, toys, shed, furniture, rugs, supplies</a:t>
            </a:r>
            <a:endParaRPr dirty="0"/>
          </a:p>
          <a:p>
            <a:pPr marL="228600" lvl="0" indent="-228600" algn="l" rtl="0">
              <a:lnSpc>
                <a:spcPct val="90000"/>
              </a:lnSpc>
              <a:spcBef>
                <a:spcPts val="1000"/>
              </a:spcBef>
              <a:spcAft>
                <a:spcPts val="0"/>
              </a:spcAft>
              <a:buClr>
                <a:schemeClr val="lt1"/>
              </a:buClr>
              <a:buSzPts val="600"/>
              <a:buFont typeface="Calibri"/>
              <a:buNone/>
            </a:pPr>
            <a:endParaRPr sz="600" dirty="0"/>
          </a:p>
        </p:txBody>
      </p:sp>
      <p:pic>
        <p:nvPicPr>
          <p:cNvPr id="316" name="Google Shape;316;p37" descr="A room with tables and chairs&#10;&#10;Description automatically generated with medium confidence"/>
          <p:cNvPicPr preferRelativeResize="0"/>
          <p:nvPr/>
        </p:nvPicPr>
        <p:blipFill rotWithShape="1">
          <a:blip r:embed="rId4">
            <a:alphaModFix/>
          </a:blip>
          <a:srcRect/>
          <a:stretch/>
        </p:blipFill>
        <p:spPr>
          <a:xfrm>
            <a:off x="522732" y="637574"/>
            <a:ext cx="2590800" cy="2517698"/>
          </a:xfrm>
          <a:prstGeom prst="rect">
            <a:avLst/>
          </a:prstGeom>
          <a:noFill/>
          <a:ln>
            <a:noFill/>
          </a:ln>
        </p:spPr>
      </p:pic>
      <p:pic>
        <p:nvPicPr>
          <p:cNvPr id="317" name="Google Shape;317;p37" descr="A picture containing floor, building, indoor&#10;&#10;Description automatically generated"/>
          <p:cNvPicPr preferRelativeResize="0"/>
          <p:nvPr/>
        </p:nvPicPr>
        <p:blipFill rotWithShape="1">
          <a:blip r:embed="rId5">
            <a:alphaModFix/>
          </a:blip>
          <a:srcRect/>
          <a:stretch/>
        </p:blipFill>
        <p:spPr>
          <a:xfrm>
            <a:off x="534568" y="3317233"/>
            <a:ext cx="2437231" cy="2819400"/>
          </a:xfrm>
          <a:prstGeom prst="rect">
            <a:avLst/>
          </a:prstGeom>
          <a:noFill/>
          <a:ln>
            <a:noFill/>
          </a:ln>
        </p:spPr>
      </p:pic>
      <p:pic>
        <p:nvPicPr>
          <p:cNvPr id="318" name="Google Shape;318;p37" descr="Icon&#10;&#10;Description automatically generated"/>
          <p:cNvPicPr preferRelativeResize="0"/>
          <p:nvPr/>
        </p:nvPicPr>
        <p:blipFill rotWithShape="1">
          <a:blip r:embed="rId6">
            <a:alphaModFix/>
          </a:blip>
          <a:srcRect/>
          <a:stretch/>
        </p:blipFill>
        <p:spPr>
          <a:xfrm>
            <a:off x="7521807" y="1889025"/>
            <a:ext cx="979884" cy="1524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grpSp>
        <p:nvGrpSpPr>
          <p:cNvPr id="323" name="Google Shape;323;p38"/>
          <p:cNvGrpSpPr/>
          <p:nvPr/>
        </p:nvGrpSpPr>
        <p:grpSpPr>
          <a:xfrm>
            <a:off x="0" y="-8467"/>
            <a:ext cx="9144001" cy="6866467"/>
            <a:chOff x="0" y="-8467"/>
            <a:chExt cx="12192000" cy="6866467"/>
          </a:xfrm>
        </p:grpSpPr>
        <p:cxnSp>
          <p:nvCxnSpPr>
            <p:cNvPr id="324" name="Google Shape;324;p38"/>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325" name="Google Shape;325;p38"/>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326" name="Google Shape;326;p3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27" name="Google Shape;327;p3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28" name="Google Shape;328;p38"/>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29" name="Google Shape;329;p3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30" name="Google Shape;330;p3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31" name="Google Shape;331;p3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32" name="Google Shape;332;p38"/>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sp>
          <p:nvSpPr>
            <p:cNvPr id="333" name="Google Shape;333;p38"/>
            <p:cNvSpPr/>
            <p:nvPr/>
          </p:nvSpPr>
          <p:spPr>
            <a:xfrm>
              <a:off x="0" y="4013200"/>
              <a:ext cx="448733" cy="2844800"/>
            </a:xfrm>
            <a:prstGeom prst="triangle">
              <a:avLst>
                <a:gd name="adj" fmla="val 0"/>
              </a:avLst>
            </a:prstGeom>
            <a:solidFill>
              <a:schemeClr val="accent1">
                <a:alpha val="8470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grpSp>
      <p:sp>
        <p:nvSpPr>
          <p:cNvPr id="334" name="Google Shape;334;p38"/>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35" name="Google Shape;335;p38"/>
          <p:cNvSpPr txBox="1">
            <a:spLocks noGrp="1"/>
          </p:cNvSpPr>
          <p:nvPr>
            <p:ph type="ctrTitle"/>
          </p:nvPr>
        </p:nvSpPr>
        <p:spPr>
          <a:xfrm>
            <a:off x="457201" y="228601"/>
            <a:ext cx="2801247" cy="320039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accent1"/>
              </a:buClr>
              <a:buSzPts val="3600"/>
              <a:buFont typeface="Trebuchet MS"/>
              <a:buNone/>
            </a:pPr>
            <a:r>
              <a:rPr lang="en-US" sz="3600"/>
              <a:t>Family Nights &amp; Events</a:t>
            </a:r>
            <a:br>
              <a:rPr lang="en-US" sz="3600"/>
            </a:br>
            <a:endParaRPr sz="3600"/>
          </a:p>
        </p:txBody>
      </p:sp>
      <p:sp>
        <p:nvSpPr>
          <p:cNvPr id="336" name="Google Shape;336;p38"/>
          <p:cNvSpPr/>
          <p:nvPr/>
        </p:nvSpPr>
        <p:spPr>
          <a:xfrm>
            <a:off x="0" y="4013200"/>
            <a:ext cx="336549" cy="2844800"/>
          </a:xfrm>
          <a:prstGeom prst="triangle">
            <a:avLst>
              <a:gd name="adj" fmla="val 0"/>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cxnSp>
        <p:nvCxnSpPr>
          <p:cNvPr id="337" name="Google Shape;337;p38"/>
          <p:cNvCxnSpPr/>
          <p:nvPr/>
        </p:nvCxnSpPr>
        <p:spPr>
          <a:xfrm>
            <a:off x="3492502" y="1442595"/>
            <a:ext cx="0" cy="3937000"/>
          </a:xfrm>
          <a:prstGeom prst="straightConnector1">
            <a:avLst/>
          </a:prstGeom>
          <a:noFill/>
          <a:ln w="12700" cap="rnd" cmpd="sng">
            <a:solidFill>
              <a:schemeClr val="accent1"/>
            </a:solidFill>
            <a:prstDash val="solid"/>
            <a:round/>
            <a:headEnd type="none" w="sm" len="sm"/>
            <a:tailEnd type="none" w="sm" len="sm"/>
          </a:ln>
        </p:spPr>
      </p:cxnSp>
      <p:sp>
        <p:nvSpPr>
          <p:cNvPr id="338" name="Google Shape;338;p38"/>
          <p:cNvSpPr txBox="1">
            <a:spLocks noGrp="1"/>
          </p:cNvSpPr>
          <p:nvPr>
            <p:ph type="subTitle" idx="1"/>
          </p:nvPr>
        </p:nvSpPr>
        <p:spPr>
          <a:xfrm>
            <a:off x="4041408" y="1109145"/>
            <a:ext cx="4448541" cy="2407962"/>
          </a:xfrm>
          <a:prstGeom prst="rect">
            <a:avLst/>
          </a:prstGeom>
          <a:noFill/>
          <a:ln>
            <a:noFill/>
          </a:ln>
        </p:spPr>
        <p:txBody>
          <a:bodyPr spcFirstLastPara="1" wrap="square" lIns="91425" tIns="45700" rIns="91425" bIns="45700" anchor="ctr" anchorCtr="0">
            <a:normAutofit/>
          </a:bodyPr>
          <a:lstStyle/>
          <a:p>
            <a:pPr marL="0" lvl="0" indent="-91440" algn="l" rtl="0">
              <a:spcBef>
                <a:spcPts val="0"/>
              </a:spcBef>
              <a:spcAft>
                <a:spcPts val="0"/>
              </a:spcAft>
              <a:buSzPts val="1440"/>
              <a:buFont typeface="Noto Sans Symbols"/>
              <a:buChar char="►"/>
            </a:pPr>
            <a:r>
              <a:rPr lang="en-US">
                <a:solidFill>
                  <a:srgbClr val="3F3F3F"/>
                </a:solidFill>
              </a:rPr>
              <a:t>Peppermint Parade</a:t>
            </a:r>
            <a:endParaRPr/>
          </a:p>
          <a:p>
            <a:pPr marL="0" lvl="0" indent="-91440" algn="l" rtl="0">
              <a:spcBef>
                <a:spcPts val="1000"/>
              </a:spcBef>
              <a:spcAft>
                <a:spcPts val="0"/>
              </a:spcAft>
              <a:buSzPts val="1440"/>
              <a:buFont typeface="Noto Sans Symbols"/>
              <a:buChar char="►"/>
            </a:pPr>
            <a:r>
              <a:rPr lang="en-US">
                <a:solidFill>
                  <a:srgbClr val="3F3F3F"/>
                </a:solidFill>
              </a:rPr>
              <a:t>Art Show</a:t>
            </a:r>
            <a:endParaRPr/>
          </a:p>
          <a:p>
            <a:pPr marL="0" lvl="0" indent="-91440" algn="l" rtl="0">
              <a:spcBef>
                <a:spcPts val="1000"/>
              </a:spcBef>
              <a:spcAft>
                <a:spcPts val="0"/>
              </a:spcAft>
              <a:buSzPts val="1440"/>
              <a:buFont typeface="Noto Sans Symbols"/>
              <a:buChar char="►"/>
            </a:pPr>
            <a:r>
              <a:rPr lang="en-US">
                <a:solidFill>
                  <a:srgbClr val="3F3F3F"/>
                </a:solidFill>
              </a:rPr>
              <a:t>Graduation</a:t>
            </a:r>
            <a:endParaRPr/>
          </a:p>
          <a:p>
            <a:pPr marL="0" lvl="0" indent="-91440" algn="l" rtl="0">
              <a:spcBef>
                <a:spcPts val="1000"/>
              </a:spcBef>
              <a:spcAft>
                <a:spcPts val="0"/>
              </a:spcAft>
              <a:buSzPts val="1440"/>
              <a:buFont typeface="Noto Sans Symbols"/>
              <a:buChar char="►"/>
            </a:pPr>
            <a:r>
              <a:rPr lang="en-US">
                <a:solidFill>
                  <a:srgbClr val="3F3F3F"/>
                </a:solidFill>
              </a:rPr>
              <a:t>Family Nights</a:t>
            </a:r>
            <a:endParaRPr/>
          </a:p>
          <a:p>
            <a:pPr marL="0" lvl="0" indent="-91440" algn="l" rtl="0">
              <a:spcBef>
                <a:spcPts val="1000"/>
              </a:spcBef>
              <a:spcAft>
                <a:spcPts val="0"/>
              </a:spcAft>
              <a:buSzPts val="1440"/>
              <a:buFont typeface="Noto Sans Symbols"/>
              <a:buChar char="►"/>
            </a:pPr>
            <a:r>
              <a:rPr lang="en-US">
                <a:solidFill>
                  <a:srgbClr val="3F3F3F"/>
                </a:solidFill>
              </a:rPr>
              <a:t>Field Trips</a:t>
            </a:r>
            <a:endParaRPr/>
          </a:p>
          <a:p>
            <a:pPr marL="0" lvl="0" indent="-91440" algn="l" rtl="0">
              <a:spcBef>
                <a:spcPts val="1000"/>
              </a:spcBef>
              <a:spcAft>
                <a:spcPts val="0"/>
              </a:spcAft>
              <a:buSzPts val="1440"/>
              <a:buFont typeface="Noto Sans Symbols"/>
              <a:buChar char="►"/>
            </a:pPr>
            <a:r>
              <a:rPr lang="en-US">
                <a:solidFill>
                  <a:srgbClr val="3F3F3F"/>
                </a:solidFill>
              </a:rPr>
              <a:t>Event Committee</a:t>
            </a:r>
            <a:endParaRPr/>
          </a:p>
        </p:txBody>
      </p:sp>
      <p:sp>
        <p:nvSpPr>
          <p:cNvPr id="339" name="Google Shape;339;p38"/>
          <p:cNvSpPr/>
          <p:nvPr/>
        </p:nvSpPr>
        <p:spPr>
          <a:xfrm rot="10800000" flipH="1">
            <a:off x="8523104" y="0"/>
            <a:ext cx="631947" cy="4616289"/>
          </a:xfrm>
          <a:prstGeom prst="triangle">
            <a:avLst>
              <a:gd name="adj" fmla="val 100000"/>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p:txBody>
      </p:sp>
      <p:pic>
        <p:nvPicPr>
          <p:cNvPr id="340" name="Google Shape;340;p38" descr="A picture containing person, group, crowd&#10;&#10;Description automatically generated"/>
          <p:cNvPicPr preferRelativeResize="0"/>
          <p:nvPr/>
        </p:nvPicPr>
        <p:blipFill rotWithShape="1">
          <a:blip r:embed="rId3">
            <a:alphaModFix/>
          </a:blip>
          <a:srcRect/>
          <a:stretch/>
        </p:blipFill>
        <p:spPr>
          <a:xfrm>
            <a:off x="4038008" y="3962400"/>
            <a:ext cx="3424518" cy="22740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345"/>
        <p:cNvGrpSpPr/>
        <p:nvPr/>
      </p:nvGrpSpPr>
      <p:grpSpPr>
        <a:xfrm>
          <a:off x="0" y="0"/>
          <a:ext cx="0" cy="0"/>
          <a:chOff x="0" y="0"/>
          <a:chExt cx="0" cy="0"/>
        </a:xfrm>
      </p:grpSpPr>
      <p:sp>
        <p:nvSpPr>
          <p:cNvPr id="346" name="Google Shape;346;p39"/>
          <p:cNvSpPr/>
          <p:nvPr/>
        </p:nvSpPr>
        <p:spPr>
          <a:xfrm>
            <a:off x="2288" y="0"/>
            <a:ext cx="9141712" cy="68580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47" name="Google Shape;347;p39"/>
          <p:cNvSpPr/>
          <p:nvPr/>
        </p:nvSpPr>
        <p:spPr>
          <a:xfrm>
            <a:off x="2288" y="0"/>
            <a:ext cx="9141712"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nvGrpSpPr>
          <p:cNvPr id="348" name="Google Shape;348;p39"/>
          <p:cNvGrpSpPr/>
          <p:nvPr/>
        </p:nvGrpSpPr>
        <p:grpSpPr>
          <a:xfrm>
            <a:off x="2288" y="0"/>
            <a:ext cx="4548176" cy="6858000"/>
            <a:chOff x="651279" y="598259"/>
            <a:chExt cx="10889442" cy="5680742"/>
          </a:xfrm>
        </p:grpSpPr>
        <p:sp>
          <p:nvSpPr>
            <p:cNvPr id="349" name="Google Shape;349;p39"/>
            <p:cNvSpPr/>
            <p:nvPr/>
          </p:nvSpPr>
          <p:spPr>
            <a:xfrm>
              <a:off x="651279" y="598259"/>
              <a:ext cx="10889442" cy="568074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0" name="Google Shape;350;p39"/>
            <p:cNvSpPr/>
            <p:nvPr/>
          </p:nvSpPr>
          <p:spPr>
            <a:xfrm>
              <a:off x="651279" y="598259"/>
              <a:ext cx="10889442" cy="5680742"/>
            </a:xfrm>
            <a:prstGeom prst="rect">
              <a:avLst/>
            </a:prstGeom>
            <a:solidFill>
              <a:schemeClr val="accent6">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351" name="Google Shape;351;p39"/>
          <p:cNvGrpSpPr/>
          <p:nvPr/>
        </p:nvGrpSpPr>
        <p:grpSpPr>
          <a:xfrm>
            <a:off x="1143" y="0"/>
            <a:ext cx="9141717" cy="6858000"/>
            <a:chOff x="0" y="0"/>
            <a:chExt cx="12188952" cy="6858000"/>
          </a:xfrm>
        </p:grpSpPr>
        <p:sp>
          <p:nvSpPr>
            <p:cNvPr id="352" name="Google Shape;352;p39"/>
            <p:cNvSpPr/>
            <p:nvPr/>
          </p:nvSpPr>
          <p:spPr>
            <a:xfrm>
              <a:off x="26122" y="6015669"/>
              <a:ext cx="2605762" cy="842331"/>
            </a:xfrm>
            <a:custGeom>
              <a:avLst/>
              <a:gdLst/>
              <a:ahLst/>
              <a:cxnLst/>
              <a:rect l="l" t="t" r="r" b="b"/>
              <a:pathLst>
                <a:path w="3180577" h="1033951" extrusionOk="0">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dk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p39"/>
            <p:cNvSpPr/>
            <p:nvPr/>
          </p:nvSpPr>
          <p:spPr>
            <a:xfrm>
              <a:off x="655184" y="5798001"/>
              <a:ext cx="2485581" cy="1059999"/>
            </a:xfrm>
            <a:custGeom>
              <a:avLst/>
              <a:gdLst/>
              <a:ahLst/>
              <a:cxnLst/>
              <a:rect l="l" t="t" r="r" b="b"/>
              <a:pathLst>
                <a:path w="2449768" h="1050628" extrusionOk="0">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dk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39"/>
            <p:cNvSpPr/>
            <p:nvPr/>
          </p:nvSpPr>
          <p:spPr>
            <a:xfrm>
              <a:off x="3474720" y="0"/>
              <a:ext cx="6177282" cy="1778750"/>
            </a:xfrm>
            <a:custGeom>
              <a:avLst/>
              <a:gdLst/>
              <a:ahLst/>
              <a:cxnLst/>
              <a:rect l="l" t="t" r="r" b="b"/>
              <a:pathLst>
                <a:path w="6386648" h="1849426" extrusionOk="0">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39"/>
            <p:cNvSpPr/>
            <p:nvPr/>
          </p:nvSpPr>
          <p:spPr>
            <a:xfrm>
              <a:off x="0" y="2390523"/>
              <a:ext cx="611491" cy="1421482"/>
            </a:xfrm>
            <a:custGeom>
              <a:avLst/>
              <a:gdLst/>
              <a:ahLst/>
              <a:cxnLst/>
              <a:rect l="l" t="t" r="r" b="b"/>
              <a:pathLst>
                <a:path w="611491" h="1429512" extrusionOk="0">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39"/>
            <p:cNvSpPr/>
            <p:nvPr/>
          </p:nvSpPr>
          <p:spPr>
            <a:xfrm>
              <a:off x="3792772" y="0"/>
              <a:ext cx="2423863" cy="1343767"/>
            </a:xfrm>
            <a:custGeom>
              <a:avLst/>
              <a:gdLst/>
              <a:ahLst/>
              <a:cxnLst/>
              <a:rect l="l" t="t" r="r" b="b"/>
              <a:pathLst>
                <a:path w="3015964" h="1681468" extrusionOk="0">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dk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39"/>
            <p:cNvSpPr/>
            <p:nvPr/>
          </p:nvSpPr>
          <p:spPr>
            <a:xfrm>
              <a:off x="10946850" y="0"/>
              <a:ext cx="1242102" cy="2620884"/>
            </a:xfrm>
            <a:custGeom>
              <a:avLst/>
              <a:gdLst/>
              <a:ahLst/>
              <a:cxnLst/>
              <a:rect l="l" t="t" r="r" b="b"/>
              <a:pathLst>
                <a:path w="1242102" h="2635689" extrusionOk="0">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dk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39"/>
            <p:cNvSpPr/>
            <p:nvPr/>
          </p:nvSpPr>
          <p:spPr>
            <a:xfrm>
              <a:off x="0" y="0"/>
              <a:ext cx="1577788" cy="980141"/>
            </a:xfrm>
            <a:custGeom>
              <a:avLst/>
              <a:gdLst/>
              <a:ahLst/>
              <a:cxnLst/>
              <a:rect l="l" t="t" r="r" b="b"/>
              <a:pathLst>
                <a:path w="1471018" h="795676" extrusionOk="0">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59" name="Google Shape;359;p39"/>
          <p:cNvSpPr txBox="1">
            <a:spLocks noGrp="1"/>
          </p:cNvSpPr>
          <p:nvPr>
            <p:ph type="title"/>
          </p:nvPr>
        </p:nvSpPr>
        <p:spPr>
          <a:xfrm>
            <a:off x="592281" y="841664"/>
            <a:ext cx="3655995" cy="5156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200"/>
              <a:buFont typeface="Calibri"/>
              <a:buNone/>
            </a:pPr>
            <a:r>
              <a:rPr lang="en-US" sz="4200">
                <a:solidFill>
                  <a:schemeClr val="dk1"/>
                </a:solidFill>
                <a:latin typeface="Calibri"/>
                <a:ea typeface="Calibri"/>
                <a:cs typeface="Calibri"/>
                <a:sym typeface="Calibri"/>
              </a:rPr>
              <a:t>Daily School Schedule</a:t>
            </a:r>
            <a:endParaRPr/>
          </a:p>
        </p:txBody>
      </p:sp>
      <p:sp>
        <p:nvSpPr>
          <p:cNvPr id="360" name="Google Shape;360;p39"/>
          <p:cNvSpPr txBox="1">
            <a:spLocks noGrp="1"/>
          </p:cNvSpPr>
          <p:nvPr>
            <p:ph type="body" idx="1"/>
          </p:nvPr>
        </p:nvSpPr>
        <p:spPr>
          <a:xfrm>
            <a:off x="4901015" y="841664"/>
            <a:ext cx="3650704" cy="5156800"/>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90000"/>
              </a:lnSpc>
              <a:spcBef>
                <a:spcPts val="0"/>
              </a:spcBef>
              <a:spcAft>
                <a:spcPts val="0"/>
              </a:spcAft>
              <a:buClr>
                <a:schemeClr val="lt2"/>
              </a:buClr>
              <a:buSzPct val="100000"/>
              <a:buNone/>
            </a:pPr>
            <a:r>
              <a:rPr lang="en-US" sz="1900">
                <a:solidFill>
                  <a:schemeClr val="lt2"/>
                </a:solidFill>
                <a:latin typeface="Calibri"/>
                <a:ea typeface="Calibri"/>
                <a:cs typeface="Calibri"/>
                <a:sym typeface="Calibri"/>
              </a:rPr>
              <a:t>7:20 a.m. to 8:30 a.m.</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(Before School Care)</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8:30 a.m. to 11:30 a.m. </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(Morning Session)</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11:30 a.m. to 12:30 p.m. </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(Lunch)</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12:30 p.m. to 3:00 p.m. </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(Afternoon Session)</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3:00 p.m. to 5:30 p.m.</a:t>
            </a:r>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 (After School Care)</a:t>
            </a:r>
            <a:endParaRPr/>
          </a:p>
          <a:p>
            <a:pPr marL="0" lvl="0" indent="0" algn="l" rtl="0">
              <a:lnSpc>
                <a:spcPct val="90000"/>
              </a:lnSpc>
              <a:spcBef>
                <a:spcPts val="1000"/>
              </a:spcBef>
              <a:spcAft>
                <a:spcPts val="0"/>
              </a:spcAft>
              <a:buClr>
                <a:schemeClr val="lt1"/>
              </a:buClr>
              <a:buSzPct val="100000"/>
              <a:buNone/>
            </a:pPr>
            <a:endParaRPr sz="1900">
              <a:solidFill>
                <a:schemeClr val="lt2"/>
              </a:solidFill>
              <a:latin typeface="Calibri"/>
              <a:ea typeface="Calibri"/>
              <a:cs typeface="Calibri"/>
              <a:sym typeface="Calibri"/>
            </a:endParaRPr>
          </a:p>
          <a:p>
            <a:pPr marL="0" lvl="0" indent="0" algn="l" rtl="0">
              <a:lnSpc>
                <a:spcPct val="90000"/>
              </a:lnSpc>
              <a:spcBef>
                <a:spcPts val="1000"/>
              </a:spcBef>
              <a:spcAft>
                <a:spcPts val="0"/>
              </a:spcAft>
              <a:buClr>
                <a:schemeClr val="lt2"/>
              </a:buClr>
              <a:buSzPct val="100000"/>
              <a:buNone/>
            </a:pPr>
            <a:r>
              <a:rPr lang="en-US" sz="1900">
                <a:solidFill>
                  <a:schemeClr val="lt2"/>
                </a:solidFill>
                <a:latin typeface="Calibri"/>
                <a:ea typeface="Calibri"/>
                <a:cs typeface="Calibri"/>
                <a:sym typeface="Calibri"/>
              </a:rPr>
              <a:t>Please let us know if your child will be absent – app, email, call </a:t>
            </a:r>
            <a:endParaRPr/>
          </a:p>
          <a:p>
            <a:pPr marL="0" lvl="0" indent="0" algn="l" rtl="0">
              <a:lnSpc>
                <a:spcPct val="90000"/>
              </a:lnSpc>
              <a:spcBef>
                <a:spcPts val="1000"/>
              </a:spcBef>
              <a:spcAft>
                <a:spcPts val="0"/>
              </a:spcAft>
              <a:buClr>
                <a:schemeClr val="lt1"/>
              </a:buClr>
              <a:buSzPct val="100000"/>
              <a:buNone/>
            </a:pPr>
            <a:r>
              <a:rPr lang="en-US" sz="1900" b="1">
                <a:solidFill>
                  <a:schemeClr val="lt1"/>
                </a:solidFill>
                <a:latin typeface="Calibri"/>
                <a:ea typeface="Calibri"/>
                <a:cs typeface="Calibri"/>
                <a:sym typeface="Calibri"/>
              </a:rPr>
              <a:t>No bell, but morning session carpet time generally starts by 8:30 once we get going in the year, being on time is helpful so your child doesn’t miss out on morning learning</a:t>
            </a:r>
            <a:endParaRPr sz="1900" b="1">
              <a:solidFill>
                <a:schemeClr val="lt1"/>
              </a:solidFill>
              <a:latin typeface="Calibri"/>
              <a:ea typeface="Calibri"/>
              <a:cs typeface="Calibri"/>
              <a:sym typeface="Calibri"/>
            </a:endParaRPr>
          </a:p>
          <a:p>
            <a:pPr marL="0" lvl="0" indent="0" algn="l" rtl="0">
              <a:lnSpc>
                <a:spcPct val="90000"/>
              </a:lnSpc>
              <a:spcBef>
                <a:spcPts val="1000"/>
              </a:spcBef>
              <a:spcAft>
                <a:spcPts val="0"/>
              </a:spcAft>
              <a:buClr>
                <a:schemeClr val="lt1"/>
              </a:buClr>
              <a:buSzPct val="100000"/>
              <a:buNone/>
            </a:pPr>
            <a:endParaRPr sz="1900">
              <a:solidFill>
                <a:schemeClr val="lt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pic>
        <p:nvPicPr>
          <p:cNvPr id="366" name="Google Shape;366;p40" descr="MPj04388700000[1]"/>
          <p:cNvPicPr preferRelativeResize="0"/>
          <p:nvPr/>
        </p:nvPicPr>
        <p:blipFill rotWithShape="1">
          <a:blip r:embed="rId3">
            <a:alphaModFix/>
          </a:blip>
          <a:srcRect l="6870" r="3462" b="-2"/>
          <a:stretch/>
        </p:blipFill>
        <p:spPr>
          <a:xfrm>
            <a:off x="20" y="1"/>
            <a:ext cx="9143980" cy="6857999"/>
          </a:xfrm>
          <a:prstGeom prst="rect">
            <a:avLst/>
          </a:prstGeom>
          <a:solidFill>
            <a:srgbClr val="7030A0"/>
          </a:solidFill>
          <a:ln>
            <a:noFill/>
          </a:ln>
        </p:spPr>
      </p:pic>
      <p:sp>
        <p:nvSpPr>
          <p:cNvPr id="367" name="Google Shape;367;p40"/>
          <p:cNvSpPr/>
          <p:nvPr/>
        </p:nvSpPr>
        <p:spPr>
          <a:xfrm>
            <a:off x="0" y="0"/>
            <a:ext cx="6097404" cy="6858000"/>
          </a:xfrm>
          <a:prstGeom prst="rect">
            <a:avLst/>
          </a:prstGeom>
          <a:solidFill>
            <a:schemeClr val="lt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68" name="Google Shape;368;p40"/>
          <p:cNvSpPr txBox="1">
            <a:spLocks noGrp="1"/>
          </p:cNvSpPr>
          <p:nvPr>
            <p:ph type="title"/>
          </p:nvPr>
        </p:nvSpPr>
        <p:spPr>
          <a:xfrm>
            <a:off x="482600" y="321734"/>
            <a:ext cx="5168389" cy="1135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Calibri"/>
              <a:buNone/>
            </a:pPr>
            <a:r>
              <a:rPr lang="en-US" sz="3100"/>
              <a:t>Grace Period</a:t>
            </a:r>
            <a:endParaRPr/>
          </a:p>
        </p:txBody>
      </p:sp>
      <p:sp>
        <p:nvSpPr>
          <p:cNvPr id="369" name="Google Shape;369;p40"/>
          <p:cNvSpPr txBox="1">
            <a:spLocks noGrp="1"/>
          </p:cNvSpPr>
          <p:nvPr>
            <p:ph type="body" idx="1"/>
          </p:nvPr>
        </p:nvSpPr>
        <p:spPr>
          <a:xfrm>
            <a:off x="482600" y="1782980"/>
            <a:ext cx="5168390" cy="4998819"/>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400"/>
              <a:buChar char="•"/>
            </a:pPr>
            <a:r>
              <a:rPr lang="en-US" sz="1400"/>
              <a:t>Grace Periods are as follows:</a:t>
            </a:r>
            <a:endParaRPr/>
          </a:p>
          <a:p>
            <a:pPr marL="0" lvl="0" indent="0" algn="l" rtl="0">
              <a:lnSpc>
                <a:spcPct val="90000"/>
              </a:lnSpc>
              <a:spcBef>
                <a:spcPts val="1000"/>
              </a:spcBef>
              <a:spcAft>
                <a:spcPts val="0"/>
              </a:spcAft>
              <a:buClr>
                <a:schemeClr val="dk1"/>
              </a:buClr>
              <a:buSzPts val="1400"/>
              <a:buFont typeface="Calibri"/>
              <a:buNone/>
            </a:pPr>
            <a:r>
              <a:rPr lang="en-US" sz="1400" b="1"/>
              <a:t>  </a:t>
            </a:r>
            <a:endParaRPr/>
          </a:p>
          <a:p>
            <a:pPr marL="228600" lvl="0" indent="-228600" algn="l" rtl="0">
              <a:lnSpc>
                <a:spcPct val="90000"/>
              </a:lnSpc>
              <a:spcBef>
                <a:spcPts val="1000"/>
              </a:spcBef>
              <a:spcAft>
                <a:spcPts val="0"/>
              </a:spcAft>
              <a:buClr>
                <a:schemeClr val="dk1"/>
              </a:buClr>
              <a:buSzPts val="1400"/>
              <a:buChar char="•"/>
            </a:pPr>
            <a:r>
              <a:rPr lang="en-US" sz="1400" b="1"/>
              <a:t>Before School 7:30-8:30</a:t>
            </a:r>
            <a:endParaRPr/>
          </a:p>
          <a:p>
            <a:pPr marL="228600" lvl="0" indent="-228600" algn="l" rtl="0">
              <a:lnSpc>
                <a:spcPct val="90000"/>
              </a:lnSpc>
              <a:spcBef>
                <a:spcPts val="1000"/>
              </a:spcBef>
              <a:spcAft>
                <a:spcPts val="0"/>
              </a:spcAft>
              <a:buClr>
                <a:schemeClr val="dk1"/>
              </a:buClr>
              <a:buSzPts val="1400"/>
              <a:buChar char="•"/>
            </a:pPr>
            <a:r>
              <a:rPr lang="en-US" sz="1400"/>
              <a:t>No earlier than 7:20 a.m. or 10 minutes prior</a:t>
            </a:r>
            <a:endParaRPr/>
          </a:p>
          <a:p>
            <a:pPr marL="228600" lvl="0" indent="-228600" algn="l" rtl="0">
              <a:lnSpc>
                <a:spcPct val="90000"/>
              </a:lnSpc>
              <a:spcBef>
                <a:spcPts val="1000"/>
              </a:spcBef>
              <a:spcAft>
                <a:spcPts val="0"/>
              </a:spcAft>
              <a:buClr>
                <a:schemeClr val="dk1"/>
              </a:buClr>
              <a:buSzPts val="1400"/>
              <a:buChar char="•"/>
            </a:pPr>
            <a:r>
              <a:rPr lang="en-US" sz="1400" b="1"/>
              <a:t>Morning Session 8:30 a.m. – 11:30 a.m.</a:t>
            </a:r>
            <a:r>
              <a:rPr lang="en-US" sz="1400"/>
              <a:t>  </a:t>
            </a:r>
            <a:endParaRPr/>
          </a:p>
          <a:p>
            <a:pPr marL="228600" lvl="0" indent="-228600" algn="l" rtl="0">
              <a:lnSpc>
                <a:spcPct val="90000"/>
              </a:lnSpc>
              <a:spcBef>
                <a:spcPts val="1000"/>
              </a:spcBef>
              <a:spcAft>
                <a:spcPts val="0"/>
              </a:spcAft>
              <a:buClr>
                <a:schemeClr val="dk1"/>
              </a:buClr>
              <a:buSzPts val="1400"/>
              <a:buChar char="•"/>
            </a:pPr>
            <a:r>
              <a:rPr lang="en-US" sz="1400"/>
              <a:t>No earlier than 8:15 a.m. or 15  minutes prior  </a:t>
            </a:r>
            <a:endParaRPr/>
          </a:p>
          <a:p>
            <a:pPr marL="228600" lvl="0" indent="-228600" algn="l" rtl="0">
              <a:lnSpc>
                <a:spcPct val="90000"/>
              </a:lnSpc>
              <a:spcBef>
                <a:spcPts val="1000"/>
              </a:spcBef>
              <a:spcAft>
                <a:spcPts val="0"/>
              </a:spcAft>
              <a:buClr>
                <a:schemeClr val="dk1"/>
              </a:buClr>
              <a:buSzPts val="1400"/>
              <a:buChar char="•"/>
            </a:pPr>
            <a:r>
              <a:rPr lang="en-US" sz="1400"/>
              <a:t>No later than 11:38 a.m. or 8 minutes after</a:t>
            </a:r>
            <a:endParaRPr/>
          </a:p>
          <a:p>
            <a:pPr marL="228600" lvl="0" indent="-228600" algn="l" rtl="0">
              <a:lnSpc>
                <a:spcPct val="90000"/>
              </a:lnSpc>
              <a:spcBef>
                <a:spcPts val="1000"/>
              </a:spcBef>
              <a:spcAft>
                <a:spcPts val="0"/>
              </a:spcAft>
              <a:buClr>
                <a:schemeClr val="dk1"/>
              </a:buClr>
              <a:buSzPts val="1400"/>
              <a:buFont typeface="Calibri"/>
              <a:buNone/>
            </a:pPr>
            <a:r>
              <a:rPr lang="en-US" sz="1400" b="1"/>
              <a:t>     Lunch Session 11:30 a.m. – 12:30 p.m.</a:t>
            </a:r>
            <a:endParaRPr/>
          </a:p>
          <a:p>
            <a:pPr marL="228600" lvl="0" indent="-228600" algn="l" rtl="0">
              <a:lnSpc>
                <a:spcPct val="90000"/>
              </a:lnSpc>
              <a:spcBef>
                <a:spcPts val="1000"/>
              </a:spcBef>
              <a:spcAft>
                <a:spcPts val="0"/>
              </a:spcAft>
              <a:buClr>
                <a:schemeClr val="dk1"/>
              </a:buClr>
              <a:buSzPts val="1400"/>
              <a:buChar char="•"/>
            </a:pPr>
            <a:r>
              <a:rPr lang="en-US" sz="1400"/>
              <a:t>No earlier than 11:22 a.m. or 8 minutes prior</a:t>
            </a:r>
            <a:endParaRPr/>
          </a:p>
          <a:p>
            <a:pPr marL="228600" lvl="0" indent="-228600" algn="l" rtl="0">
              <a:lnSpc>
                <a:spcPct val="90000"/>
              </a:lnSpc>
              <a:spcBef>
                <a:spcPts val="1000"/>
              </a:spcBef>
              <a:spcAft>
                <a:spcPts val="0"/>
              </a:spcAft>
              <a:buClr>
                <a:schemeClr val="dk1"/>
              </a:buClr>
              <a:buSzPts val="1400"/>
              <a:buChar char="•"/>
            </a:pPr>
            <a:r>
              <a:rPr lang="en-US" sz="1400"/>
              <a:t>No later than 12:38 a.m. or 8 minutes after</a:t>
            </a:r>
            <a:endParaRPr/>
          </a:p>
          <a:p>
            <a:pPr marL="228600" lvl="0" indent="-228600" algn="l" rtl="0">
              <a:lnSpc>
                <a:spcPct val="90000"/>
              </a:lnSpc>
              <a:spcBef>
                <a:spcPts val="1000"/>
              </a:spcBef>
              <a:spcAft>
                <a:spcPts val="0"/>
              </a:spcAft>
              <a:buClr>
                <a:schemeClr val="dk1"/>
              </a:buClr>
              <a:buSzPts val="1400"/>
              <a:buChar char="•"/>
            </a:pPr>
            <a:r>
              <a:rPr lang="en-US" sz="1400" b="1"/>
              <a:t>Afternoon Session 12:30-3:00</a:t>
            </a:r>
            <a:endParaRPr/>
          </a:p>
          <a:p>
            <a:pPr marL="228600" lvl="0" indent="-228600" algn="l" rtl="0">
              <a:lnSpc>
                <a:spcPct val="90000"/>
              </a:lnSpc>
              <a:spcBef>
                <a:spcPts val="1000"/>
              </a:spcBef>
              <a:spcAft>
                <a:spcPts val="0"/>
              </a:spcAft>
              <a:buClr>
                <a:schemeClr val="dk1"/>
              </a:buClr>
              <a:buSzPts val="1400"/>
              <a:buChar char="•"/>
            </a:pPr>
            <a:r>
              <a:rPr lang="en-US" sz="1400"/>
              <a:t>12:30 p.m. - 3:00 p.m. No earlier than 12:22 p.m. or 8 minutes prior</a:t>
            </a:r>
            <a:endParaRPr/>
          </a:p>
          <a:p>
            <a:pPr marL="228600" lvl="0" indent="-228600" algn="l" rtl="0">
              <a:lnSpc>
                <a:spcPct val="90000"/>
              </a:lnSpc>
              <a:spcBef>
                <a:spcPts val="1000"/>
              </a:spcBef>
              <a:spcAft>
                <a:spcPts val="0"/>
              </a:spcAft>
              <a:buClr>
                <a:schemeClr val="dk1"/>
              </a:buClr>
              <a:buSzPts val="1400"/>
              <a:buChar char="•"/>
            </a:pPr>
            <a:r>
              <a:rPr lang="en-US" sz="1400"/>
              <a:t>No later than 3:15 p.m. or 15 minutes after</a:t>
            </a:r>
            <a:endParaRPr/>
          </a:p>
          <a:p>
            <a:pPr marL="228600" lvl="0" indent="-228600" algn="l" rtl="0">
              <a:lnSpc>
                <a:spcPct val="90000"/>
              </a:lnSpc>
              <a:spcBef>
                <a:spcPts val="1000"/>
              </a:spcBef>
              <a:spcAft>
                <a:spcPts val="0"/>
              </a:spcAft>
              <a:buClr>
                <a:schemeClr val="dk1"/>
              </a:buClr>
              <a:buSzPts val="1400"/>
              <a:buChar char="•"/>
            </a:pPr>
            <a:r>
              <a:rPr lang="en-US" sz="1400" b="1"/>
              <a:t>3:00-5:30</a:t>
            </a:r>
            <a:endParaRPr/>
          </a:p>
          <a:p>
            <a:pPr marL="228600" lvl="0" indent="-228600" algn="l" rtl="0">
              <a:lnSpc>
                <a:spcPct val="90000"/>
              </a:lnSpc>
              <a:spcBef>
                <a:spcPts val="1000"/>
              </a:spcBef>
              <a:spcAft>
                <a:spcPts val="0"/>
              </a:spcAft>
              <a:buClr>
                <a:schemeClr val="dk1"/>
              </a:buClr>
              <a:buSzPts val="1400"/>
              <a:buChar char="•"/>
            </a:pPr>
            <a:r>
              <a:rPr lang="en-US" sz="1400"/>
              <a:t>Not available </a:t>
            </a:r>
            <a:endParaRPr/>
          </a:p>
        </p:txBody>
      </p:sp>
      <p:grpSp>
        <p:nvGrpSpPr>
          <p:cNvPr id="370" name="Google Shape;370;p40"/>
          <p:cNvGrpSpPr/>
          <p:nvPr/>
        </p:nvGrpSpPr>
        <p:grpSpPr>
          <a:xfrm>
            <a:off x="8342340" y="713128"/>
            <a:ext cx="801649" cy="2126625"/>
            <a:chOff x="10918968" y="713127"/>
            <a:chExt cx="1273032" cy="2532832"/>
          </a:xfrm>
        </p:grpSpPr>
        <p:sp>
          <p:nvSpPr>
            <p:cNvPr id="371" name="Google Shape;371;p40"/>
            <p:cNvSpPr/>
            <p:nvPr/>
          </p:nvSpPr>
          <p:spPr>
            <a:xfrm rot="2700000">
              <a:off x="11052629" y="2120024"/>
              <a:ext cx="645368" cy="645368"/>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72" name="Google Shape;372;p40"/>
            <p:cNvSpPr/>
            <p:nvPr/>
          </p:nvSpPr>
          <p:spPr>
            <a:xfrm rot="-5400000">
              <a:off x="10289068" y="1343027"/>
              <a:ext cx="2532832" cy="1273032"/>
            </a:xfrm>
            <a:prstGeom prst="triangle">
              <a:avLst>
                <a:gd name="adj" fmla="val 50000"/>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373" name="Google Shape;373;p40"/>
          <p:cNvSpPr/>
          <p:nvPr/>
        </p:nvSpPr>
        <p:spPr>
          <a:xfrm rot="5400000">
            <a:off x="-628518" y="5230015"/>
            <a:ext cx="2017580" cy="760545"/>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74" name="Google Shape;374;p40"/>
          <p:cNvSpPr/>
          <p:nvPr/>
        </p:nvSpPr>
        <p:spPr>
          <a:xfrm rot="2700000">
            <a:off x="260240" y="5789405"/>
            <a:ext cx="485578" cy="364184"/>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3456</Words>
  <Application>Microsoft Office PowerPoint</Application>
  <PresentationFormat>On-screen Show (4:3)</PresentationFormat>
  <Paragraphs>411</Paragraphs>
  <Slides>46</Slides>
  <Notes>46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46</vt:i4>
      </vt:variant>
    </vt:vector>
  </HeadingPairs>
  <TitlesOfParts>
    <vt:vector size="54" baseType="lpstr">
      <vt:lpstr>Trebuchet MS</vt:lpstr>
      <vt:lpstr>Noto Sans Symbols</vt:lpstr>
      <vt:lpstr>Calibri</vt:lpstr>
      <vt:lpstr>Arial</vt:lpstr>
      <vt:lpstr>Libre Baskerville</vt:lpstr>
      <vt:lpstr>Office Theme</vt:lpstr>
      <vt:lpstr>Office Theme</vt:lpstr>
      <vt:lpstr>Facet</vt:lpstr>
      <vt:lpstr>The Open School  Parent Information</vt:lpstr>
      <vt:lpstr>The Open School History</vt:lpstr>
      <vt:lpstr>Lead Staff:  Shelly McFate – Director Laura Shuler – PreK1 Teacher/Assistant Director Reanna Schuckman – Transitional Kindergarten Teacher Brea Moralez- Preschool Teacher LeeAnna Guyett, PreK1 Assistant Teacher Alison Comstock– Preschool Assistant Teacher MJ Mossey – Transitional Kindergarten Asst Teacher Lizzie Roth – Office Assistant, Classroom Support Robert &amp; Natellie Jenkins- Cleaners  </vt:lpstr>
      <vt:lpstr>Board of Directors</vt:lpstr>
      <vt:lpstr>Maintenance </vt:lpstr>
      <vt:lpstr>PowerPoint Presentation</vt:lpstr>
      <vt:lpstr>Family Nights &amp; Events </vt:lpstr>
      <vt:lpstr>Daily School Schedule</vt:lpstr>
      <vt:lpstr>Grace Period</vt:lpstr>
      <vt:lpstr>Monthly Schedules</vt:lpstr>
      <vt:lpstr>Tuition Policy</vt:lpstr>
      <vt:lpstr>Tuition Payment Options</vt:lpstr>
      <vt:lpstr>Enrollment and  Supply Fees</vt:lpstr>
      <vt:lpstr>Meals and Snack Time</vt:lpstr>
      <vt:lpstr>Celebrations</vt:lpstr>
      <vt:lpstr>Picture Days</vt:lpstr>
      <vt:lpstr>Teaching Strategies: Creative Curriculum</vt:lpstr>
      <vt:lpstr>Wyoming Early  Learning Standards</vt:lpstr>
      <vt:lpstr>Three Classrooms What’s the Difference?</vt:lpstr>
      <vt:lpstr>Three Classrooms What’s the Same?</vt:lpstr>
      <vt:lpstr>Other Curriculum &amp; Enrichment</vt:lpstr>
      <vt:lpstr>Technology Use</vt:lpstr>
      <vt:lpstr>Field Trips</vt:lpstr>
      <vt:lpstr>Current Procedures</vt:lpstr>
      <vt:lpstr>PowerPoint Presentation</vt:lpstr>
      <vt:lpstr>Tears &amp; Anxiety </vt:lpstr>
      <vt:lpstr>ProCare</vt:lpstr>
      <vt:lpstr>ProCare Engage</vt:lpstr>
      <vt:lpstr>Release of Child to Non-Parent Or Guardian:  *Parent/Guardian Complete Release Form  *They must be on release form  *They must bring ID  *Check in/out manually with staff</vt:lpstr>
      <vt:lpstr>Sunscreen </vt:lpstr>
      <vt:lpstr>Playground</vt:lpstr>
      <vt:lpstr>Bike Path</vt:lpstr>
      <vt:lpstr>Clothing</vt:lpstr>
      <vt:lpstr>Illness Policy</vt:lpstr>
      <vt:lpstr>Illness Notification</vt:lpstr>
      <vt:lpstr>Medication Administration</vt:lpstr>
      <vt:lpstr>Parent Responsibilities</vt:lpstr>
      <vt:lpstr>Communication</vt:lpstr>
      <vt:lpstr>Discipline Policy</vt:lpstr>
      <vt:lpstr>Al’s Pals  Teaching Strategies</vt:lpstr>
      <vt:lpstr>Developmental Screenings  In September– here at the school </vt:lpstr>
      <vt:lpstr>On-Going Discipline Issues</vt:lpstr>
      <vt:lpstr>PowerPoint Presentation</vt:lpstr>
      <vt:lpstr>Additional Policies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Shelly McFate</dc:creator>
  <cp:lastModifiedBy>Shelly McFate</cp:lastModifiedBy>
  <cp:revision>2</cp:revision>
  <dcterms:modified xsi:type="dcterms:W3CDTF">2026-08-19T21:44:42Z</dcterms:modified>
</cp:coreProperties>
</file>